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6"/>
  </p:notesMasterIdLst>
  <p:handoutMasterIdLst>
    <p:handoutMasterId r:id="rId37"/>
  </p:handoutMasterIdLst>
  <p:sldIdLst>
    <p:sldId id="17174" r:id="rId5"/>
    <p:sldId id="17175" r:id="rId6"/>
    <p:sldId id="17504" r:id="rId7"/>
    <p:sldId id="17167" r:id="rId8"/>
    <p:sldId id="269" r:id="rId9"/>
    <p:sldId id="17487" r:id="rId10"/>
    <p:sldId id="17488" r:id="rId11"/>
    <p:sldId id="17512" r:id="rId12"/>
    <p:sldId id="17506" r:id="rId13"/>
    <p:sldId id="17480" r:id="rId14"/>
    <p:sldId id="17408" r:id="rId15"/>
    <p:sldId id="17173" r:id="rId16"/>
    <p:sldId id="274" r:id="rId17"/>
    <p:sldId id="17473" r:id="rId18"/>
    <p:sldId id="17166" r:id="rId19"/>
    <p:sldId id="17502" r:id="rId20"/>
    <p:sldId id="17511" r:id="rId21"/>
    <p:sldId id="17498" r:id="rId22"/>
    <p:sldId id="17492" r:id="rId23"/>
    <p:sldId id="17496" r:id="rId24"/>
    <p:sldId id="17495" r:id="rId25"/>
    <p:sldId id="17493" r:id="rId26"/>
    <p:sldId id="17494" r:id="rId27"/>
    <p:sldId id="17497" r:id="rId28"/>
    <p:sldId id="17499" r:id="rId29"/>
    <p:sldId id="17509" r:id="rId30"/>
    <p:sldId id="17501" r:id="rId31"/>
    <p:sldId id="17505" r:id="rId32"/>
    <p:sldId id="17507" r:id="rId33"/>
    <p:sldId id="17508" r:id="rId34"/>
    <p:sldId id="17172"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ImaginaryFriendBBW00-Bold" panose="02000806000000020004" charset="0"/>
      <p:bold r:id="rId42"/>
    </p:embeddedFont>
    <p:embeddedFont>
      <p:font typeface="ImaginaryFriendBBW00-Rg" panose="02000506000000020004" charset="0"/>
      <p:regular r:id="rId43"/>
    </p:embeddedFont>
    <p:embeddedFont>
      <p:font typeface="Open Sans" pitchFamily="2" charset="0"/>
      <p:regular r:id="rId44"/>
      <p:bold r:id="rId45"/>
      <p:italic r:id="rId46"/>
      <p:boldItalic r:id="rId47"/>
    </p:embeddedFont>
    <p:embeddedFont>
      <p:font typeface="Roboto Slab" pitchFamily="2" charset="0"/>
      <p:regular r:id="rId48"/>
      <p:bold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46A00C0F-C07F-4C57-979F-3BB3C9B821EF}">
          <p14:sldIdLst>
            <p14:sldId id="17174"/>
            <p14:sldId id="17175"/>
            <p14:sldId id="17504"/>
            <p14:sldId id="17167"/>
            <p14:sldId id="269"/>
            <p14:sldId id="17487"/>
            <p14:sldId id="17488"/>
            <p14:sldId id="17512"/>
            <p14:sldId id="17506"/>
            <p14:sldId id="17480"/>
            <p14:sldId id="17408"/>
            <p14:sldId id="17173"/>
            <p14:sldId id="274"/>
            <p14:sldId id="17473"/>
            <p14:sldId id="17166"/>
            <p14:sldId id="17502"/>
            <p14:sldId id="17511"/>
            <p14:sldId id="17498"/>
            <p14:sldId id="17492"/>
            <p14:sldId id="17496"/>
            <p14:sldId id="17495"/>
            <p14:sldId id="17493"/>
            <p14:sldId id="17494"/>
            <p14:sldId id="17497"/>
            <p14:sldId id="17499"/>
            <p14:sldId id="17509"/>
            <p14:sldId id="17501"/>
            <p14:sldId id="17505"/>
            <p14:sldId id="17507"/>
            <p14:sldId id="17508"/>
            <p14:sldId id="17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EC52C-4F56-230F-C6A8-498E4ACABFEE}" name="Marianne Lina Myrene Laflor" initials="ML" userId="S::mlml@bornsvilkar.dk::199dadab-4cc9-4110-9502-9728457cdcd6" providerId="AD"/>
  <p188:author id="{96614F5A-346A-9F80-9939-A6C70E39D899}" name="Marie Kristine Grünberger Hultberg" initials="MKGH" userId="S::mkgh@bornsvilkar.dk::db59df52-f6e0-4700-9c8d-b1c6d1d13f48" providerId="AD"/>
  <p188:author id="{89245394-EB31-0CFB-18E9-8D238A7FE1EC}" name="Helle Lund" initials="HL" userId="S::helu@bornsvilkar.dk::7a620a60-865d-43c0-8d65-9d721ff886eb" providerId="AD"/>
  <p188:author id="{12DCE5CD-D090-867E-3299-DA1273D0C646}" name="Anne Kathrine Kjær Trier" initials="AKKT" userId="S::ankj@bornsvilkar.dk::1f1a6d7b-7f44-4aaa-8dac-713d25774b46" providerId="AD"/>
  <p188:author id="{B0D056E7-588F-B40F-8BC5-D18FF97EEB32}" name="Sine Johs" initials="SJ" userId="S::sijo@bornsvilkar.dk::3b329bbc-5b69-46b3-9bed-ca8aec4742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B"/>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093C1-4913-475A-8E9A-A04361814E0C}" v="1363" dt="2023-01-24T13:58:53.504"/>
    <p1510:client id="{588E444F-0D8C-2B25-0C1C-E6E676C233BA}" v="65" dt="2023-01-25T11:13:53.423"/>
    <p1510:client id="{59306E6F-6DF0-58C6-594B-0A9AEE069481}" v="16" dt="2023-01-23T14:05:32.353"/>
    <p1510:client id="{BEFFC31A-7D2A-4812-8F0E-A8816D32C543}" v="817" dt="2023-01-24T10:02:15.858"/>
    <p1510:client id="{E2B9856F-B391-4147-833D-CE098247AC0F}" v="748" vWet="750" dt="2023-01-25T11:14:09.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632D98B-C304-4440-1209-B2219D70A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7EEA9AD1-A0AC-C420-2764-40AB4D561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CCE2F-7965-4AAB-8D9C-D54CBD81B9C0}" type="datetimeFigureOut">
              <a:rPr lang="da-DK" smtClean="0"/>
              <a:t>25-01-2023</a:t>
            </a:fld>
            <a:endParaRPr lang="da-DK"/>
          </a:p>
        </p:txBody>
      </p:sp>
      <p:sp>
        <p:nvSpPr>
          <p:cNvPr id="4" name="Pladsholder til sidefod 3">
            <a:extLst>
              <a:ext uri="{FF2B5EF4-FFF2-40B4-BE49-F238E27FC236}">
                <a16:creationId xmlns:a16="http://schemas.microsoft.com/office/drawing/2014/main" id="{A80E4510-588F-2C0F-9654-7E4CE0E51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00ACE55-9BC4-6F49-C26C-EB6BB275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CC12A1-BB47-4D47-9238-02CE362318E2}" type="slidenum">
              <a:rPr lang="da-DK" smtClean="0"/>
              <a:t>‹#›</a:t>
            </a:fld>
            <a:endParaRPr lang="da-DK"/>
          </a:p>
        </p:txBody>
      </p:sp>
    </p:spTree>
    <p:extLst>
      <p:ext uri="{BB962C8B-B14F-4D97-AF65-F5344CB8AC3E}">
        <p14:creationId xmlns:p14="http://schemas.microsoft.com/office/powerpoint/2010/main" val="90809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endParaRPr lang="da-DK" sz="1800" b="0" i="0" u="none" strike="noStrike" baseline="0">
              <a:solidFill>
                <a:srgbClr val="000000"/>
              </a:solidFill>
              <a:latin typeface="Open Sans" panose="020B0606030504020204" pitchFamily="34" charset="0"/>
            </a:endParaRPr>
          </a:p>
          <a:p>
            <a:r>
              <a:rPr lang="da-DK" sz="1800" b="0" i="0" u="none" strike="noStrike" baseline="0">
                <a:solidFill>
                  <a:srgbClr val="000000"/>
                </a:solidFill>
                <a:latin typeface="Open Sans"/>
                <a:ea typeface="Open Sans"/>
                <a:cs typeface="Open Sans"/>
              </a:rPr>
              <a:t>Den tilhørende pdf understøtter deltagerne ved at:</a:t>
            </a: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 seks temaer med tilhørende principper fremgår på hver sin side.</a:t>
            </a: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Deltagerne kan notere individuelle vurderinger, man kan støttes sig til i drøftelserne af de enkelte principper</a:t>
            </a:r>
            <a:r>
              <a:rPr lang="da-DK" sz="1800">
                <a:solidFill>
                  <a:srgbClr val="000000"/>
                </a:solidFill>
                <a:latin typeface="Open Sans"/>
                <a:ea typeface="Open Sans"/>
                <a:cs typeface="Open Sans"/>
              </a:rPr>
              <a:t>. </a:t>
            </a:r>
            <a:endParaRPr lang="da-DK" sz="1800" b="0" i="0" u="none" strike="noStrike" baseline="0">
              <a:solidFill>
                <a:srgbClr val="000000"/>
              </a:solidFill>
              <a:latin typeface="Open Sans" panose="020B0606030504020204" pitchFamily="34" charset="0"/>
              <a:ea typeface="Open Sans"/>
              <a:cs typeface="Open Sans"/>
            </a:endParaRPr>
          </a:p>
          <a:p>
            <a:pPr marL="285750" indent="-285750">
              <a:buFont typeface="Arial" panose="020B0604020202020204" pitchFamily="34" charset="0"/>
              <a:buChar char="•"/>
            </a:pPr>
            <a:r>
              <a:rPr lang="da-DK" sz="1800" b="0" i="0" u="none" strike="noStrike" baseline="0">
                <a:solidFill>
                  <a:srgbClr val="000000"/>
                </a:solidFill>
                <a:latin typeface="Open Sans"/>
                <a:ea typeface="Open Sans"/>
                <a:cs typeface="Open Sans"/>
              </a:rPr>
              <a:t>Deltagerne kan notere egne prioriteringer og refleksion over, hvad</a:t>
            </a:r>
            <a:r>
              <a:rPr lang="da-DK" sz="1800">
                <a:solidFill>
                  <a:srgbClr val="000000"/>
                </a:solidFill>
                <a:latin typeface="Open Sans"/>
                <a:ea typeface="Open Sans"/>
                <a:cs typeface="Open Sans"/>
              </a:rPr>
              <a:t> de</a:t>
            </a:r>
            <a:r>
              <a:rPr lang="da-DK" sz="1800" b="0" i="0" u="none" strike="noStrike" baseline="0">
                <a:solidFill>
                  <a:srgbClr val="000000"/>
                </a:solidFill>
                <a:latin typeface="Open Sans"/>
                <a:ea typeface="Open Sans"/>
                <a:cs typeface="Open Sans"/>
              </a:rPr>
              <a:t> næste skridt skal være i arbejdet med skolefravær.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1</a:t>
            </a:fld>
            <a:endParaRPr lang="da-DK"/>
          </a:p>
        </p:txBody>
      </p:sp>
    </p:spTree>
    <p:extLst>
      <p:ext uri="{BB962C8B-B14F-4D97-AF65-F5344CB8AC3E}">
        <p14:creationId xmlns:p14="http://schemas.microsoft.com/office/powerpoint/2010/main" val="35841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Vis filmen.</a:t>
            </a:r>
          </a:p>
          <a:p>
            <a:r>
              <a:rPr lang="da-DK"/>
              <a:t>Spørg deltagerne: Hvad gør især indtryk fra filmen?</a:t>
            </a:r>
          </a:p>
          <a:p>
            <a:r>
              <a:rPr lang="da-DK"/>
              <a:t>Formålet er at varme op og tune fælles ind på temaet: Skolefravær. </a:t>
            </a:r>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66478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sz="1000">
                <a:effectLst/>
                <a:ea typeface="Open Sans" panose="020B0606030504020204" pitchFamily="34" charset="0"/>
                <a:cs typeface="Open Sans" panose="020B0606030504020204" pitchFamily="34" charset="0"/>
              </a:rPr>
              <a:t>VIVE har fulgt 87.000 elever, der afsluttede 9. klasse i 2016/2017 og 2017/2018 og set på deres fraværshistorik over et helt skoleliv. I grafikken er eleverne inddelt i tre grupper alt efter deres fravær i udskolingen.</a:t>
            </a: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Som grafikken viser, har elever med højt fravær i 9. klasse (den røde linje) igennem hele deres skoletid haft et højere gennemsnitligt fravær sammenlignet med elever med lavere fravær. </a:t>
            </a:r>
            <a:r>
              <a:rPr lang="da-DK" sz="1000" b="0" i="0">
                <a:solidFill>
                  <a:srgbClr val="000000"/>
                </a:solidFill>
                <a:effectLst/>
                <a:latin typeface="Calibri" panose="020F0502020204030204" pitchFamily="34" charset="0"/>
              </a:rPr>
              <a:t>Men i de tidlige år er forskellen og omfanget af fravær ikke meget højt. </a:t>
            </a:r>
            <a:endParaRPr lang="da-DK" sz="800">
              <a:effectLst/>
              <a:ea typeface="Open Sans" panose="020B0606030504020204" pitchFamily="34" charset="0"/>
              <a:cs typeface="Open Sans" panose="020B0606030504020204" pitchFamily="34" charset="0"/>
            </a:endParaRP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800" b="0" i="0">
                <a:solidFill>
                  <a:srgbClr val="000000"/>
                </a:solidFill>
                <a:effectLst/>
                <a:latin typeface="Calibri" panose="020F0502020204030204" pitchFamily="34" charset="0"/>
              </a:rPr>
              <a:t>Et fravær på 5-10 % fravær i de yngste klasser kan altså være et faresignal. </a:t>
            </a:r>
            <a:endParaRPr lang="da-DK" sz="1000">
              <a:effectLst/>
              <a:ea typeface="Open Sans" panose="020B0606030504020204" pitchFamily="34" charset="0"/>
              <a:cs typeface="Open Sans" panose="020B0606030504020204" pitchFamily="34" charset="0"/>
            </a:endParaRPr>
          </a:p>
          <a:p>
            <a:pPr>
              <a:lnSpc>
                <a:spcPct val="107000"/>
              </a:lnSpc>
              <a:spcAft>
                <a:spcPts val="800"/>
              </a:spcAft>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Grafikken fortæller os også, at vi skal være særligt opmærksomme omkring mellemtrinnet, hvor fraværet tager fart for denne gruppe.</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000">
                <a:effectLst/>
                <a:ea typeface="Open Sans" panose="020B0606030504020204" pitchFamily="34" charset="0"/>
                <a:cs typeface="Open Sans" panose="020B0606030504020204" pitchFamily="34" charset="0"/>
              </a:rPr>
              <a:t>Fraværet er højst i vintermånederne.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a-DK" sz="1000">
              <a:effectLst/>
              <a:ea typeface="Open Sans" panose="020B0606030504020204" pitchFamily="34" charset="0"/>
              <a:cs typeface="Open Sans" panose="020B0606030504020204" pitchFamily="34" charset="0"/>
            </a:endParaRPr>
          </a:p>
          <a:p>
            <a:pPr>
              <a:lnSpc>
                <a:spcPct val="107000"/>
              </a:lnSpc>
              <a:spcAft>
                <a:spcPts val="800"/>
              </a:spcAft>
            </a:pPr>
            <a:r>
              <a:rPr lang="da-DK" sz="1000">
                <a:effectLst/>
                <a:ea typeface="Open Sans" panose="020B0606030504020204" pitchFamily="34" charset="0"/>
                <a:cs typeface="Open Sans" panose="020B0606030504020204" pitchFamily="34" charset="0"/>
              </a:rPr>
              <a:t>Endelig konkluderer VIVE at det er mest optimalt at følge det samlede fravær (og ikke kun det ulovlige fravær) , fordi det er, når det samlede fravær følges at man ser dette mønster.</a:t>
            </a:r>
            <a:endParaRPr lang="da-DK"/>
          </a:p>
        </p:txBody>
      </p:sp>
      <p:sp>
        <p:nvSpPr>
          <p:cNvPr id="4" name="Pladsholder til dato 3"/>
          <p:cNvSpPr>
            <a:spLocks noGrp="1"/>
          </p:cNvSpPr>
          <p:nvPr>
            <p:ph type="dt" idx="1"/>
          </p:nvPr>
        </p:nvSpPr>
        <p:spPr/>
        <p:txBody>
          <a:bodyPr/>
          <a:lstStyle/>
          <a:p>
            <a:endParaRPr lang="da-DK"/>
          </a:p>
        </p:txBody>
      </p:sp>
      <p:sp>
        <p:nvSpPr>
          <p:cNvPr id="5" name="Pladsholder til slidenummer 4"/>
          <p:cNvSpPr>
            <a:spLocks noGrp="1"/>
          </p:cNvSpPr>
          <p:nvPr>
            <p:ph type="sldNum" sz="quarter" idx="5"/>
          </p:nvPr>
        </p:nvSpPr>
        <p:spPr/>
        <p:txBody>
          <a:bodyPr/>
          <a:lstStyle/>
          <a:p>
            <a:fld id="{D25B4B25-75A1-4BD3-9A55-1C94DE87B243}" type="slidenum">
              <a:rPr lang="da-DK" smtClean="0"/>
              <a:pPr/>
              <a:t>11</a:t>
            </a:fld>
            <a:endParaRPr lang="da-DK"/>
          </a:p>
        </p:txBody>
      </p:sp>
    </p:spTree>
    <p:extLst>
      <p:ext uri="{BB962C8B-B14F-4D97-AF65-F5344CB8AC3E}">
        <p14:creationId xmlns:p14="http://schemas.microsoft.com/office/powerpoint/2010/main" val="84831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cs typeface="Calibri"/>
              </a:rPr>
              <a:t>Dette slide viser Kearneys model (2008), som Børns Vilkår har videreudviklet på. Den forklarer de</a:t>
            </a:r>
            <a:r>
              <a:rPr lang="da-DK"/>
              <a:t> forskellige faser i et typisk skolefraværsforløb. </a:t>
            </a:r>
          </a:p>
          <a:p>
            <a:endParaRPr lang="da-DK"/>
          </a:p>
          <a:p>
            <a:r>
              <a:rPr lang="da-DK"/>
              <a:t>Skolefravær udvikler sig ofte gradvist. Det starter ofte med at barnet givet udtryk for fysisk ubehag og protesterer imod at gå i skole, men kommer afsted. Næste skridt kan være, at barnet udebliver fra enkelte timer/enkelte dage, indtil der opstår et længerevarende fravær eller barnet helt holder op med at komme i skole.</a:t>
            </a:r>
            <a:r>
              <a:rPr lang="da-DK">
                <a:cs typeface="Calibri"/>
              </a:rPr>
              <a:t> </a:t>
            </a:r>
          </a:p>
          <a:p>
            <a:endParaRPr lang="da-DK">
              <a:cs typeface="Calibri"/>
            </a:endParaRPr>
          </a:p>
          <a:p>
            <a:r>
              <a:rPr lang="da-DK">
                <a:cs typeface="Calibri"/>
              </a:rPr>
              <a:t>I starten er det typisk </a:t>
            </a:r>
            <a:r>
              <a:rPr lang="da-DK" b="1">
                <a:cs typeface="Calibri"/>
              </a:rPr>
              <a:t>(KLIK for at få første fase frem)</a:t>
            </a:r>
            <a:r>
              <a:rPr lang="da-DK">
                <a:cs typeface="Calibri"/>
              </a:rPr>
              <a:t>….. Derefter begynder moderat skolefravær </a:t>
            </a:r>
            <a:r>
              <a:rPr lang="da-DK" b="1">
                <a:cs typeface="Calibri"/>
              </a:rPr>
              <a:t>(KLIK for at få fasen frem)</a:t>
            </a:r>
            <a:r>
              <a:rPr lang="da-DK">
                <a:cs typeface="Calibri"/>
              </a:rPr>
              <a:t>…. Til sidst kan det ende i omfattende fravær </a:t>
            </a:r>
            <a:r>
              <a:rPr lang="da-DK" b="1">
                <a:cs typeface="Calibri"/>
              </a:rPr>
              <a:t>(KLIK for at få sidste fase frem).</a:t>
            </a:r>
          </a:p>
          <a:p>
            <a:endParaRPr lang="da-DK"/>
          </a:p>
          <a:p>
            <a:r>
              <a:rPr lang="da-DK"/>
              <a:t>Modellen viser noget af det, der sommetider bliver problematisk i samarbejdet mellem skolen og hjemmet, nemlig at skole og hjem vil få øje på skolefraværsproblematikker og mistrivsel på forskellige tidspunkter. Den stiplede linje viser </a:t>
            </a:r>
            <a:r>
              <a:rPr lang="da-DK" b="1"/>
              <a:t>(KLIK for at få linjen frem)</a:t>
            </a:r>
            <a:r>
              <a:rPr lang="da-DK"/>
              <a:t>, at der er forskel på de tegn, der ofte viser sig derhjemme, og de tegn, der viser sig i skolen.</a:t>
            </a:r>
            <a:endParaRPr lang="da-DK">
              <a:cs typeface="Calibri"/>
            </a:endParaRPr>
          </a:p>
          <a:p>
            <a:endParaRPr lang="da-DK"/>
          </a:p>
          <a:p>
            <a:r>
              <a:rPr lang="da-DK"/>
              <a:t>Tit sker der også noget i skolen i tiden op til, at de første konkrete tegn viser sig for en elev. Det kan f.eks. være uro i klassen, mobning, ensomhed, konflikter eller kedsomhed, som eleven måske fortæller om derhjemme. Det er derfor vigtigt med en god dialog mellem hjem og skole. </a:t>
            </a:r>
            <a:endParaRPr lang="da-DK">
              <a:cs typeface="Calibri"/>
            </a:endParaRPr>
          </a:p>
          <a:p>
            <a:endParaRPr lang="da-DK">
              <a:latin typeface="Calibri"/>
              <a:ea typeface="Calibri" panose="020F0502020204030204" pitchFamily="34" charset="0"/>
              <a:cs typeface="Calibri"/>
            </a:endParaRPr>
          </a:p>
          <a:p>
            <a:r>
              <a:rPr lang="da-DK"/>
              <a:t>Børn og unges symptomer kan være diffuse (f.eks. ondt i maven), ligesom symptomer på mistrivsel let kan forveksles med fysisk sygdom. Der er altså god grund til at lytte til børnene, når de fortæller, at de har ondt eller har det svært.</a:t>
            </a:r>
            <a:endParaRPr lang="da-DK">
              <a:cs typeface="Calibri"/>
            </a:endParaRPr>
          </a:p>
          <a:p>
            <a:endParaRPr lang="da-DK"/>
          </a:p>
          <a:p>
            <a:r>
              <a:rPr lang="da-DK"/>
              <a:t>Det er desuden meget almindeligt at barnet kan have meget forskellige reaktioner </a:t>
            </a:r>
            <a:r>
              <a:rPr lang="da-DK" b="1"/>
              <a:t>ude og hjemme.</a:t>
            </a:r>
          </a:p>
          <a:p>
            <a:endParaRPr lang="da-DK" b="1"/>
          </a:p>
          <a:p>
            <a:r>
              <a:rPr lang="da-DK" b="1"/>
              <a:t>Der er altså to vigtige pointer</a:t>
            </a:r>
          </a:p>
          <a:p>
            <a:pPr marL="228600" indent="-228600">
              <a:buAutoNum type="arabicPeriod"/>
            </a:pPr>
            <a:r>
              <a:rPr lang="da-DK" b="1"/>
              <a:t>Den tidlige dialog mellem hjem og skole er vigtig og det er vigtigt ikke at slå forældres henvendelser hen, med begrundelse i at der ikke ser ud til at være noget i skolen.</a:t>
            </a:r>
          </a:p>
          <a:p>
            <a:pPr marL="228600" indent="-228600">
              <a:buAutoNum type="arabicPeriod"/>
            </a:pPr>
            <a:r>
              <a:rPr lang="da-DK" b="1"/>
              <a:t>Det er vigtigt at reagere på alle tegn på at der er noget i fællesskabet der ikke fungerer, fordi det er det der kan være starten på en fraværsudvikling.</a:t>
            </a:r>
            <a:endParaRPr lang="da-DK"/>
          </a:p>
          <a:p>
            <a:endParaRPr lang="da-DK">
              <a:latin typeface="Calibri"/>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12</a:t>
            </a:fld>
            <a:endParaRPr lang="da-DK"/>
          </a:p>
        </p:txBody>
      </p:sp>
    </p:spTree>
    <p:extLst>
      <p:ext uri="{BB962C8B-B14F-4D97-AF65-F5344CB8AC3E}">
        <p14:creationId xmlns:p14="http://schemas.microsoft.com/office/powerpoint/2010/main" val="54891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5425" y="793750"/>
            <a:ext cx="7061200" cy="3971925"/>
          </a:xfrm>
        </p:spPr>
      </p:sp>
      <p:sp>
        <p:nvSpPr>
          <p:cNvPr id="3" name="Pladsholder til noter 2"/>
          <p:cNvSpPr>
            <a:spLocks noGrp="1"/>
          </p:cNvSpPr>
          <p:nvPr>
            <p:ph type="body" idx="1"/>
          </p:nvPr>
        </p:nvSpPr>
        <p:spPr/>
        <p:txBody>
          <a:bodyPr/>
          <a:lstStyle/>
          <a:p>
            <a:pPr>
              <a:lnSpc>
                <a:spcPct val="107000"/>
              </a:lnSpc>
              <a:spcAft>
                <a:spcPts val="800"/>
              </a:spcAft>
            </a:pPr>
            <a:r>
              <a:rPr lang="da-DK" b="0"/>
              <a:t>Skolefravær er ikke noget, der kun opstår i bestemte familier</a:t>
            </a:r>
            <a:r>
              <a:rPr lang="en-US" b="0"/>
              <a:t>. </a:t>
            </a:r>
            <a:r>
              <a:rPr lang="da-DK" b="0"/>
              <a:t>Det kan ske for alle,</a:t>
            </a:r>
            <a:endParaRPr lang="da-DK" b="0">
              <a:cs typeface="Calibri"/>
            </a:endParaRPr>
          </a:p>
          <a:p>
            <a:pPr>
              <a:lnSpc>
                <a:spcPct val="107000"/>
              </a:lnSpc>
              <a:spcAft>
                <a:spcPts val="800"/>
              </a:spcAft>
            </a:pPr>
            <a:r>
              <a:rPr lang="da-DK" b="0">
                <a:cs typeface="Calibri"/>
              </a:rPr>
              <a:t>Det betyder ikke at der ikke kan være en sammenhæng til en øget sårbarhed som nogle børn kan have. </a:t>
            </a:r>
          </a:p>
          <a:p>
            <a:pPr>
              <a:lnSpc>
                <a:spcPct val="107000"/>
              </a:lnSpc>
              <a:spcAft>
                <a:spcPts val="800"/>
              </a:spcAft>
            </a:pPr>
            <a:r>
              <a:rPr lang="da-DK" b="0">
                <a:cs typeface="Calibri"/>
              </a:rPr>
              <a:t>Når Børns Vilkår spørger børnene peger de på det, der er tæt på dem selv og tæt på klassens fællesskab</a:t>
            </a:r>
            <a:endParaRPr lang="da-DK">
              <a:cs typeface="Calibri"/>
            </a:endParaRPr>
          </a:p>
          <a:p>
            <a:pPr>
              <a:lnSpc>
                <a:spcPct val="107000"/>
              </a:lnSpc>
              <a:spcAft>
                <a:spcPts val="800"/>
              </a:spcAft>
            </a:pPr>
            <a:endParaRPr lang="da-DK"/>
          </a:p>
          <a:p>
            <a:pPr>
              <a:lnSpc>
                <a:spcPct val="107000"/>
              </a:lnSpc>
              <a:spcAft>
                <a:spcPts val="800"/>
              </a:spcAft>
            </a:pPr>
            <a:r>
              <a:rPr lang="da-DK"/>
              <a:t>Der kan ske forandringer i barnet skoledag med nye lærere, kammerater der flytter, mobning eller uro i klassen, som gør, at det bliver svært at komme afsted. Eller det kan handle om manglende tilhørsforhold til klassen. Fravær kan også udløses af enkeltstående negative livsbegivenheder som f.eks. sygdom eller dødsfald. </a:t>
            </a:r>
            <a:endParaRPr lang="da-DK">
              <a:cs typeface="Calibri"/>
            </a:endParaRPr>
          </a:p>
          <a:p>
            <a:pPr>
              <a:lnSpc>
                <a:spcPct val="107000"/>
              </a:lnSpc>
              <a:spcAft>
                <a:spcPts val="800"/>
              </a:spcAft>
            </a:pPr>
            <a:endParaRPr lang="da-DK"/>
          </a:p>
          <a:p>
            <a:pPr>
              <a:lnSpc>
                <a:spcPct val="107000"/>
              </a:lnSpc>
              <a:spcAft>
                <a:spcPts val="800"/>
              </a:spcAft>
            </a:pPr>
            <a:r>
              <a:rPr lang="da-DK"/>
              <a:t>Børns Vilkårs interviewundersøgelse viser, at der kan ske en gradvis ophobning af små og store årsager, </a:t>
            </a:r>
          </a:p>
          <a:p>
            <a:pPr>
              <a:lnSpc>
                <a:spcPct val="107000"/>
              </a:lnSpc>
              <a:spcAft>
                <a:spcPts val="800"/>
              </a:spcAft>
            </a:pPr>
            <a:r>
              <a:rPr lang="da-DK">
                <a:cs typeface="Calibri" panose="020F0502020204030204"/>
              </a:rPr>
              <a:t>Man kan nemt komme til kun at fokusere på ting i den enkelte elev, der har fravær, men der er altid flere årsager. Eleven er en del af et fællesskab og en skolehverdag, og alle de ting omkring eleven er med til at påvirke trivslen og elevens fravær. </a:t>
            </a:r>
          </a:p>
        </p:txBody>
      </p:sp>
      <p:sp>
        <p:nvSpPr>
          <p:cNvPr id="4" name="Pladsholder til slidenummer 3"/>
          <p:cNvSpPr>
            <a:spLocks noGrp="1"/>
          </p:cNvSpPr>
          <p:nvPr>
            <p:ph type="sldNum" sz="quarter" idx="5"/>
          </p:nvPr>
        </p:nvSpPr>
        <p:spPr/>
        <p:txBody>
          <a:bodyPr/>
          <a:lstStyle/>
          <a:p>
            <a:fld id="{4A481B13-126B-484E-B8FB-8D42F2B63E83}" type="slidenum">
              <a:rPr lang="da-DK" smtClean="0"/>
              <a:t>13</a:t>
            </a:fld>
            <a:endParaRPr lang="da-DK"/>
          </a:p>
        </p:txBody>
      </p:sp>
    </p:spTree>
    <p:extLst>
      <p:ext uri="{BB962C8B-B14F-4D97-AF65-F5344CB8AC3E}">
        <p14:creationId xmlns:p14="http://schemas.microsoft.com/office/powerpoint/2010/main" val="356710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en undersøgelse blandt lærere (Analyse &amp; Tal, 2021: Håndtering af bekymrende fravær i folkeskolen) giver 40 % af lærerne udtryk for, at det er svært at inddrage børn, og de efterlyser metoder og kompetencer.</a:t>
            </a:r>
          </a:p>
          <a:p>
            <a:endParaRPr lang="da-DK"/>
          </a:p>
          <a:p>
            <a:r>
              <a:rPr lang="da-DK"/>
              <a:t>I Børns Vilkårs arbejde med skoler, er der flere skoleledere og lærere, der fortæller, at de generelt set er rigtig gode til at inddrage børnene i dagligdagen. Men når det drejer sig om skolefravær, som oftest er et komplekst problem, kan de komme til at overse at inddrage børnene. De peger på flere medvirkende årsager:</a:t>
            </a:r>
            <a:endParaRPr lang="da-DK">
              <a:cs typeface="Calibri"/>
            </a:endParaRPr>
          </a:p>
          <a:p>
            <a:endParaRPr lang="da-DK"/>
          </a:p>
          <a:p>
            <a:pPr marL="171450" indent="-171450">
              <a:buFont typeface="Arial" panose="020B0604020202020204" pitchFamily="34" charset="0"/>
              <a:buChar char="•"/>
            </a:pPr>
            <a:r>
              <a:rPr lang="da-DK"/>
              <a:t>Hvordan kommer man til at tale om skolefravær, uden at skabe skyld og skam?</a:t>
            </a:r>
            <a:endParaRPr lang="da-DK">
              <a:cs typeface="Calibri"/>
            </a:endParaRPr>
          </a:p>
          <a:p>
            <a:pPr marL="171450" indent="-171450">
              <a:buFont typeface="Arial" panose="020B0604020202020204" pitchFamily="34" charset="0"/>
              <a:buChar char="•"/>
            </a:pPr>
            <a:r>
              <a:rPr lang="da-DK"/>
              <a:t>Hvordan kommer man i kontakt med børn, hvis de faktisk er holdt op med at komme?</a:t>
            </a:r>
            <a:endParaRPr lang="da-DK">
              <a:cs typeface="Calibri"/>
            </a:endParaRPr>
          </a:p>
          <a:p>
            <a:pPr marL="171450" indent="-171450">
              <a:buFont typeface="Arial" panose="020B0604020202020204" pitchFamily="34" charset="0"/>
              <a:buChar char="•"/>
            </a:pPr>
            <a:r>
              <a:rPr lang="da-DK"/>
              <a:t>Hvordan kommer man i kontakt med børn, man måske har en svag relation til?</a:t>
            </a:r>
            <a:endParaRPr lang="da-DK">
              <a:cs typeface="Calibri"/>
            </a:endParaRPr>
          </a:p>
          <a:p>
            <a:endParaRPr lang="da-DK"/>
          </a:p>
          <a:p>
            <a:r>
              <a:rPr lang="da-DK"/>
              <a:t>Lærerundersøgelsen peger også på at det typisk er de ældste elever der inddrages, og at der sjældnere at yngre elever inddrages.</a:t>
            </a:r>
            <a:endParaRPr lang="da-DK">
              <a:cs typeface="Calibri"/>
            </a:endParaRPr>
          </a:p>
          <a:p>
            <a:endParaRPr lang="da-DK"/>
          </a:p>
          <a:p>
            <a:r>
              <a:rPr lang="da-DK"/>
              <a:t>Børnene i vores undersøgelser fortæller, at de gerne vil inddrages mere, men også at man skal tænke sig om og skabe rammer for at det bliver muligt og skaber positiv virkning.</a:t>
            </a:r>
            <a:endParaRPr lang="da-DK">
              <a:cs typeface="Calibri"/>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14</a:t>
            </a:fld>
            <a:endParaRPr lang="en-GB"/>
          </a:p>
        </p:txBody>
      </p:sp>
    </p:spTree>
    <p:extLst>
      <p:ext uri="{BB962C8B-B14F-4D97-AF65-F5344CB8AC3E}">
        <p14:creationId xmlns:p14="http://schemas.microsoft.com/office/powerpoint/2010/main" val="202684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Dette er en opsummering af de udfordringer, som børn og forældre peger på i rapporten: ”Skolens tomme stole”.</a:t>
            </a:r>
          </a:p>
          <a:p>
            <a:endParaRPr lang="da-DK"/>
          </a:p>
          <a:p>
            <a:r>
              <a:rPr lang="da-DK"/>
              <a:t>Dette er det sidste slide til baggrundsviden. I skal nu i gang med processen.</a:t>
            </a:r>
          </a:p>
        </p:txBody>
      </p:sp>
      <p:sp>
        <p:nvSpPr>
          <p:cNvPr id="4" name="Pladsholder til slidenummer 3"/>
          <p:cNvSpPr>
            <a:spLocks noGrp="1"/>
          </p:cNvSpPr>
          <p:nvPr>
            <p:ph type="sldNum" sz="quarter" idx="5"/>
          </p:nvPr>
        </p:nvSpPr>
        <p:spPr/>
        <p:txBody>
          <a:bodyPr/>
          <a:lstStyle/>
          <a:p>
            <a:fld id="{64B01B69-9944-47D3-BED5-DDFD5FD82563}" type="slidenum">
              <a:rPr lang="en-GB" smtClean="0"/>
              <a:t>15</a:t>
            </a:fld>
            <a:endParaRPr lang="en-GB"/>
          </a:p>
        </p:txBody>
      </p:sp>
    </p:spTree>
    <p:extLst>
      <p:ext uri="{BB962C8B-B14F-4D97-AF65-F5344CB8AC3E}">
        <p14:creationId xmlns:p14="http://schemas.microsoft.com/office/powerpoint/2010/main" val="297180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Gentag kort processens trin.</a:t>
            </a:r>
          </a:p>
          <a:p>
            <a:r>
              <a:rPr lang="da-DK"/>
              <a:t>Del eventuelt ind i tid:</a:t>
            </a:r>
          </a:p>
          <a:p>
            <a:endParaRPr lang="da-DK"/>
          </a:p>
          <a:p>
            <a:r>
              <a:rPr lang="da-DK"/>
              <a:t>Trin 1: 15 minutter (maks.)</a:t>
            </a:r>
          </a:p>
          <a:p>
            <a:r>
              <a:rPr lang="da-DK"/>
              <a:t>Trin 2: 50-60 minutter</a:t>
            </a:r>
          </a:p>
          <a:p>
            <a:r>
              <a:rPr lang="da-DK"/>
              <a:t>Trin 3: 20 minutter</a:t>
            </a:r>
          </a:p>
        </p:txBody>
      </p:sp>
      <p:sp>
        <p:nvSpPr>
          <p:cNvPr id="4" name="Pladsholder til slidenummer 3"/>
          <p:cNvSpPr>
            <a:spLocks noGrp="1"/>
          </p:cNvSpPr>
          <p:nvPr>
            <p:ph type="sldNum" sz="quarter" idx="5"/>
          </p:nvPr>
        </p:nvSpPr>
        <p:spPr/>
        <p:txBody>
          <a:bodyPr/>
          <a:lstStyle/>
          <a:p>
            <a:fld id="{64B01B69-9944-47D3-BED5-DDFD5FD82563}" type="slidenum">
              <a:rPr lang="en-GB" smtClean="0"/>
              <a:t>16</a:t>
            </a:fld>
            <a:endParaRPr lang="en-GB"/>
          </a:p>
        </p:txBody>
      </p:sp>
    </p:spTree>
    <p:extLst>
      <p:ext uri="{BB962C8B-B14F-4D97-AF65-F5344CB8AC3E}">
        <p14:creationId xmlns:p14="http://schemas.microsoft.com/office/powerpoint/2010/main" val="106487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17</a:t>
            </a:fld>
            <a:endParaRPr lang="en-GB"/>
          </a:p>
        </p:txBody>
      </p:sp>
    </p:spTree>
    <p:extLst>
      <p:ext uri="{BB962C8B-B14F-4D97-AF65-F5344CB8AC3E}">
        <p14:creationId xmlns:p14="http://schemas.microsoft.com/office/powerpoint/2010/main" val="227151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starter nu på den individuelle vurdering. Brug ca. 2 minutter pr. tema. </a:t>
            </a:r>
          </a:p>
          <a:p>
            <a:endParaRPr lang="da-DK"/>
          </a:p>
          <a:p>
            <a:r>
              <a:rPr lang="da-DK"/>
              <a:t>Deltagerne læser selv principperne igennem og vurderer det samlede tema på en skala fra 1-5. 5 er et udtryk for, at man oplever, at kommunen samlet set lever godt op til princippet, og 1 et udtryk for, at der er meget arbejde at gøre.</a:t>
            </a:r>
          </a:p>
          <a:p>
            <a:r>
              <a:rPr lang="da-DK"/>
              <a:t>For nogen giver det mening at vurdere de enkelte principper først og dernæst lave et gennemsnit, for andre giver det mening at give en samlet vurdering uden mellemregninger. Det er dog vigtigt, at deltagerne noterer ganske korte begrundelser, så de har noget at støtte sig til i den efterfølgende runde.</a:t>
            </a:r>
          </a:p>
        </p:txBody>
      </p:sp>
      <p:sp>
        <p:nvSpPr>
          <p:cNvPr id="4" name="Pladsholder til slidenummer 3"/>
          <p:cNvSpPr>
            <a:spLocks noGrp="1"/>
          </p:cNvSpPr>
          <p:nvPr>
            <p:ph type="sldNum" sz="quarter" idx="5"/>
          </p:nvPr>
        </p:nvSpPr>
        <p:spPr/>
        <p:txBody>
          <a:bodyPr/>
          <a:lstStyle/>
          <a:p>
            <a:fld id="{64B01B69-9944-47D3-BED5-DDFD5FD82563}" type="slidenum">
              <a:rPr lang="en-GB" smtClean="0"/>
              <a:t>18</a:t>
            </a:fld>
            <a:endParaRPr lang="en-GB"/>
          </a:p>
        </p:txBody>
      </p:sp>
    </p:spTree>
    <p:extLst>
      <p:ext uri="{BB962C8B-B14F-4D97-AF65-F5344CB8AC3E}">
        <p14:creationId xmlns:p14="http://schemas.microsoft.com/office/powerpoint/2010/main" val="77121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og arbejder med fravær som symptom på mistrivsel, der ofte har rod i flere forskellige årsager.</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Skolefravær og mistrivsel går ofte hånd i hånd. Når et barn ikke kommer i skole, er der typisk flere årsager til det, og man kan derfor ikke forklare fraværet ved kun at fokusere på en enkelt årsag. Det understreger vigtigheden af, at fagpersoner arbejder helhedsorienteret, når der opstår bekymring for eleveres fravær og der skal findes løsninger.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undersøger fraværet fra barnets perspektiv og ser fravær som børns løsning på noget, der er svært.</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Når et barn ikke kommer i skole, er der altid noget, der ligger bag. Ofte er barnets fravær en løsning for barnet, og det er vigtigt, at de voksne omkring barnet er nysgerrige på, hvad det handler om. Vi arbejder bevidst med at udfordre vores forforståelse i sager om skolefravær.</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blik for både det enkelte barn og de fællesskaber, barnet er en del af i og udenfor skolen.</a:t>
            </a:r>
            <a:endParaRPr lang="da-DK" sz="1800">
              <a:effectLst/>
              <a:latin typeface="Times New Roman" panose="02020603050405020304" pitchFamily="18" charset="0"/>
              <a:ea typeface="Times New Roman" panose="02020603050405020304" pitchFamily="18" charset="0"/>
            </a:endParaRPr>
          </a:p>
          <a:p>
            <a:pPr fontAlgn="base"/>
            <a:r>
              <a:rPr lang="da-DK" sz="1800" b="1">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Børn bliver påvirket af alle de fællesskaber, de indgår i, og hvis et barn ikke trives, er det altid vigtigt at undersøge, hvordan dynamikkerne i barnets klasse påvirker barnets trivsel. Derudover er det vigtigt at være nysgerrig på barnets fritidsliv.</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på det samlede fravær på tværs af lovligt og ulovligt fravær, når vi vurderer bekymringen for et barns fravær.</a:t>
            </a:r>
            <a:endParaRPr lang="da-DK" sz="1800">
              <a:effectLst/>
              <a:latin typeface="Times New Roman" panose="02020603050405020304" pitchFamily="18" charset="0"/>
              <a:ea typeface="Times New Roman" panose="02020603050405020304" pitchFamily="18" charset="0"/>
            </a:endParaRPr>
          </a:p>
          <a:p>
            <a:pPr fontAlgn="base"/>
            <a:r>
              <a:rPr lang="da-DK" sz="1800" b="1">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Det samlede fravær giver det bedste billede af et barns trivsel og skolefravær. Højt lovligt fravær, herunder barnets sygefravær, kan være en indikator på en begyndende fraværsproblematik. Hvis barnet fx er hjemme pga. ondt i maven eller hovedpine, kan det være en reaktion på mistrivsel eller det kan være sygdom. Hvis der kun reageres på det ulovlige fravær, kan det betyde, at der reageres for sent.</a:t>
            </a:r>
          </a:p>
          <a:p>
            <a:pPr fontAlgn="base"/>
            <a:r>
              <a:rPr lang="da-DK" sz="1800">
                <a:effectLst/>
                <a:latin typeface="Calibri" panose="020F0502020204030204" pitchFamily="34" charset="0"/>
                <a:ea typeface="Times New Roman" panose="02020603050405020304" pitchFamily="18" charset="0"/>
                <a:cs typeface="Arial" panose="020B0604020202020204" pitchFamily="34" charset="0"/>
              </a:rPr>
              <a:t>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19</a:t>
            </a:fld>
            <a:endParaRPr lang="en-GB"/>
          </a:p>
        </p:txBody>
      </p:sp>
    </p:spTree>
    <p:extLst>
      <p:ext uri="{BB962C8B-B14F-4D97-AF65-F5344CB8AC3E}">
        <p14:creationId xmlns:p14="http://schemas.microsoft.com/office/powerpoint/2010/main" val="312742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2</a:t>
            </a:fld>
            <a:endParaRPr lang="da-DK"/>
          </a:p>
        </p:txBody>
      </p:sp>
    </p:spTree>
    <p:extLst>
      <p:ext uri="{BB962C8B-B14F-4D97-AF65-F5344CB8AC3E}">
        <p14:creationId xmlns:p14="http://schemas.microsoft.com/office/powerpoint/2010/main" val="231593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ts val="1205"/>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a:lnSpc>
                <a:spcPts val="1205"/>
              </a:lnSpc>
            </a:pPr>
            <a:endPar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ts val="1205"/>
              </a:lnSpc>
            </a:pP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en systematik omkring arbejdet med skolefravær, og en tydelig proces, så alle ved hvem, der gør hvad. </a:t>
            </a:r>
            <a:endParaRPr lang="da-DK" sz="1800">
              <a:effectLst/>
              <a:latin typeface="Open Sans" panose="020B0606030504020204" pitchFamily="34" charset="0"/>
              <a:ea typeface="Yu Mincho" panose="02020400000000000000" pitchFamily="18" charset="-128"/>
              <a:cs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Forældre fortæller, at det ikke er tydeligt for dem, hvem der har ansvaret for at gøre hvad, når der er bekymring for deres barn. Det er vigtigt, at der er en beskrevet og tydelig proces, hvor medarbejdere kender deres forpligtelse til at reagere og arbejde pædagogisk og samtidig ved, hvordan de og familien får hjælp fra PPR og det tværfaglige system, når de vurderer, at det, de kan gøre pædagogisk, ikke er nok for det pågældende barn og klasse.</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giver skolerne sparring, når der er bekymring for et barns udvikling af fraværsproblematikker​.</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Lærere og pædagoger fortæller, at det kan være svært at få sparring fra PPR og resten af det tværfaglige system. For at tage problemer i opløbet er det vigtigt, at der er tydelig og nem adgang til sparring, at medarbejdere har rammevilkår, der gør det muligt at søge sparring, og at der er en tydelig forventning til skolerne, om at de skal søge sparring.</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processer, der sikrer hurtig handling i sager med skolefravær, og som sikrer, at indsatserne er tilpasset det enkelte barns behov. </a:t>
            </a:r>
            <a:endParaRPr lang="da-DK" sz="1800">
              <a:effectLst/>
              <a:latin typeface="Open Sans" panose="020B0606030504020204" pitchFamily="34" charset="0"/>
              <a:ea typeface="Yu Mincho" panose="02020400000000000000" pitchFamily="18" charset="-128"/>
              <a:cs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 og familier oplever, at der kan gå lang tid, før der handles, og at indsatser ikke altid er fleksible i forhold til det enkelte barns behov. Vi arbejder for, at procedurer og systematikker ikke står i vejen for handling i hverdagen og at tiltag og indsatser tilpasses barnet, fremfor at barnet skal tilpasses indsatsen.</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er systematisk opmærksomme på risiko for udvikling af skolefravær ved overgange og skift i børns liv.</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Børn og unge fortæller, at overgange er svære, og overgange kan være medvirkende til, at fravær udvikler sig. Derfor er vi proaktive ved overgange og sikrer pædagogik, der styrker børnenes fællesskab og tryghed, men vi er også ekstra opmærksomme på de enkelte børns trivsel i forbindelse med overgange. Det gælder fra et trin til et andet, ved lærerskift, klasser med mange vikarer etc.</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er systematisk opmærksomme på skoletrivsel og udvikling af skolefravær hos alle de børn og unge, kommunen er i kontakt med.</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 i familier med forebyggende foranstaltninger er i højere risiko end andre i forhold til udvikling af skolefravær. Derfor er det vigtigt at være opmærksom på, hvordan disse børn trives i skolen og proaktivt arbejde på god skoletrivsel. Det er tydeligt, hvem der er ansvarlig for at bygge bro mellem den forebyggende foranstaltning og barnets lærer.</a:t>
            </a:r>
            <a:endParaRPr lang="da-DK" sz="1800">
              <a:effectLst/>
              <a:latin typeface="Times New Roman" panose="02020603050405020304" pitchFamily="18" charset="0"/>
              <a:ea typeface="Times New Roman" panose="02020603050405020304" pitchFamily="18" charset="0"/>
            </a:endParaRPr>
          </a:p>
          <a:p>
            <a:pPr fontAlgn="base"/>
            <a:r>
              <a:rPr lang="da-DK" sz="1800">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20</a:t>
            </a:fld>
            <a:endParaRPr lang="en-GB"/>
          </a:p>
        </p:txBody>
      </p:sp>
    </p:spTree>
    <p:extLst>
      <p:ext uri="{BB962C8B-B14F-4D97-AF65-F5344CB8AC3E}">
        <p14:creationId xmlns:p14="http://schemas.microsoft.com/office/powerpoint/2010/main" val="222098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a:lnSpc>
                <a:spcPct val="130000"/>
              </a:lnSpc>
              <a:spcAft>
                <a:spcPts val="800"/>
              </a:spcAft>
            </a:pPr>
            <a:endPar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 er altid tydeligt, hvem der er tovholder i en sag med skolefravær, så der sikres et bindeled mellem skole, hjem og øvrige aktører.​</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Forældre fortæller, at de savner koordinering og ofte selv må påtage sig rollen som tovholder i sager om bekymrende skolefravær, hvor flere aktører er involveret. Det er vigtigt, at tovholderansvaret hele tiden er delegeret, hvad enten man i kommunen har oprettet et særligt fraværsteam eller har delegeret tovholderopgaven til en afdeling, fx PPR eller nøglepersoner på skolerne.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Tovholderen/fraværsteamet arbejder ud fra beskrevne metoder og tilgange, der bygger på viden om skolefravær og får sparring på arbejdet</a:t>
            </a:r>
            <a:r>
              <a:rPr lang="da-DK" sz="1800">
                <a:effectLst/>
                <a:latin typeface="Calibri" panose="020F0502020204030204" pitchFamily="34" charset="0"/>
                <a:ea typeface="Yu Mincho" panose="02020400000000000000" pitchFamily="18" charset="-128"/>
                <a:cs typeface="Arial" panose="020B0604020202020204" pitchFamily="34" charset="0"/>
              </a:rPr>
              <a:t> </a:t>
            </a:r>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fra relevante ressourcepersoner.​</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at sikre bæredygtighed, overførbarhed og læring i kommunens indsatser er det vigtigt at beskrive de metoder og tilgange, tovholderen arbejder ud fra. Dette giver også mulighed for at reflektere over, hvilken viden de beskrevne metoder bygger på.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Tovholderen/fraværsteamets hovedfokus er barnets trivsel og at løse det, der er svært for barnet.</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Familier fortæller, at de oplever et ensidigt fokus på barnets (fysiske) fremmøde i skolen fremfor fokus på barnets trivsel og løsning af de udfordringer, der gør det svært for barnet at komme i skole, eksempelvis et utrygt klassefællesskab. Hvis indsatsen skal være en succes for barnet, er det vigtigt, at tovholderen holder fokus på barnets trivsel og barnets eget perspektiv på udfordringerne.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Tovholderen/fraværsteamet har et klart mandat til at løse opgaven.</a:t>
            </a:r>
          </a:p>
          <a:p>
            <a:pPr>
              <a:lnSpc>
                <a:spcPct val="130000"/>
              </a:lnSpc>
              <a:spcAft>
                <a:spcPts val="800"/>
              </a:spcAft>
            </a:pP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 en sag om skolefravær kan der være flere forskellige indsatser, der har forskelligt lovgrundlag, og det stiller krav til en tovholder, der skal koordinere og skabe sammenhæng. Derfor er det vigtigt, at der er arbejdet med tovholderens mandat til at løse opgaven. Dette mandat skal gå på tværs af skole og familieafdelinger m.m. Dette kan både være i form af formelle aftaler og deltagelse i relevante organer, men handler også om kulturen i kommunen. Dette kræver ledelsesmæssigt fokus og tværgående ledelsessamarbejde.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21</a:t>
            </a:fld>
            <a:endParaRPr lang="en-GB"/>
          </a:p>
        </p:txBody>
      </p:sp>
    </p:spTree>
    <p:extLst>
      <p:ext uri="{BB962C8B-B14F-4D97-AF65-F5344CB8AC3E}">
        <p14:creationId xmlns:p14="http://schemas.microsoft.com/office/powerpoint/2010/main" val="421428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ser barnets viden som værdifuld, og det danner omdrejningspunktet for at forstå de udfordringer, barnet oplever og for at udvikle relevante løsninger.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Børn kender egen hverdag bedst, og det er essentielt at inddrage dem, når der skal laves indsatser, der handler om dem. Vi sørger for, at vi ikke taler om barnet, men </a:t>
            </a:r>
            <a:r>
              <a:rPr lang="da-DK" sz="1800" i="1">
                <a:solidFill>
                  <a:srgbClr val="000000"/>
                </a:solidFill>
                <a:effectLst/>
                <a:latin typeface="Calibri" panose="020F0502020204030204" pitchFamily="34" charset="0"/>
                <a:ea typeface="Times New Roman" panose="02020603050405020304" pitchFamily="18" charset="0"/>
              </a:rPr>
              <a:t>med</a:t>
            </a:r>
            <a:r>
              <a:rPr lang="da-DK" sz="1800">
                <a:solidFill>
                  <a:srgbClr val="000000"/>
                </a:solidFill>
                <a:effectLst/>
                <a:latin typeface="Calibri" panose="020F0502020204030204" pitchFamily="34" charset="0"/>
                <a:ea typeface="Times New Roman" panose="02020603050405020304" pitchFamily="18" charset="0"/>
              </a:rPr>
              <a:t> barnet.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sikrer, at børn ved, hvad der skal foregå, de oplever at blive hørt, og der følges op med barnet.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at sikre, at børn føler sig trygge, når de inddrages, er det vigtigt, at der er en tydelig ramme omkring inddragelsen, så de ved, hvad der skal ske, at selve samtalen gennemføres på en tryg måde, og at der følges op på barnet efter samtalen. Vi viser børnene, at de bliver hørt, ved, at de kan genkende det, de har sagt, når der laves indsatser.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Børneinddragelse er en central del af kommunens procedurer i forbindelse med forebyggelse og håndtering af skolefravær.</a:t>
            </a:r>
            <a:endParaRPr lang="da-DK" sz="1800">
              <a:effectLst/>
              <a:latin typeface="Times New Roman" panose="02020603050405020304" pitchFamily="18" charset="0"/>
              <a:ea typeface="Times New Roman" panose="02020603050405020304" pitchFamily="18" charset="0"/>
            </a:endParaRPr>
          </a:p>
          <a:p>
            <a:pPr fontAlgn="base"/>
            <a:r>
              <a:rPr lang="da-DK"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Vi har procedurer for, hvordan barnets stemme sikres. Hvis det er svært for kommunens medarbejdere at gennemføre en samtale med et barn, lægger vi vægt på, at barnets stemme bliver hørt gennem fx forældre eller skole.</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Der er viden om og kompetencer til at praktisere børneinddragelse i kommunen.</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For at praktisere god børneinddragelse kræver det viden, det kræver en struktur, der gør det muligt, og det kræver et fælles børnesyn, der ser børns viden som værdifuld. </a:t>
            </a:r>
            <a:endParaRPr lang="da-DK" sz="1800">
              <a:effectLst/>
              <a:latin typeface="Times New Roman" panose="02020603050405020304" pitchFamily="18" charset="0"/>
              <a:ea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22</a:t>
            </a:fld>
            <a:endParaRPr lang="en-GB"/>
          </a:p>
        </p:txBody>
      </p:sp>
    </p:spTree>
    <p:extLst>
      <p:ext uri="{BB962C8B-B14F-4D97-AF65-F5344CB8AC3E}">
        <p14:creationId xmlns:p14="http://schemas.microsoft.com/office/powerpoint/2010/main" val="325929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Vores tilgang til samarbejdet med forældre i sager om skolefravær er professionel og fagligt funderet​.</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Når et barn ikke trives, vil forældre ofte også være påvirkede og berørte af situationen. For at sikre, at forældrene mødes bedst muligt, er det vigtigt at have en rummelig tilgang i mødet med dem. Forældre har ofte stået i situationen længe, og de må godt være vrede og kede af det – vores opgave er at håndtere det professionelt. Vi har fokus på at forebygge og håndtere konflikter i samarbejdet.</a:t>
            </a:r>
            <a:endParaRPr lang="da-DK" sz="1800">
              <a:effectLst/>
              <a:latin typeface="Times New Roman" panose="02020603050405020304" pitchFamily="18" charset="0"/>
              <a:ea typeface="Times New Roman" panose="02020603050405020304" pitchFamily="18" charset="0"/>
            </a:endParaRPr>
          </a:p>
          <a:p>
            <a:pPr marL="228600"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faste procedurer, der sikrer tidlig hjælp og rådgivning til forældre med børn med begyndende skolefravær.​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Forældre til børn med skolefravær fortæller, at de savner rådgivning og tidlig hjælp, når de bliver bekymrede for deres barns udvikling af skolefravær. I vores kommune er det tydeligt for forældre, hvor de skal henvende sig for hjælp og rådgivning, og vi yder kompetent vejledning om skolefravær.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Vores møder med børn og forældre er baseret på respekt, og det er tydeligt, hvad der skal foregå på mødet, og hvordan der følges op.</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En tydelig ramme for møder​ og klare aftaler for opfølgning er vigtigt for at gøre forældrene og børn trygge i mødet med kommunen. Dette gælder også den løbende kommunikation med familien. Vi forbereder børn og familier, så vi mindsker følelsen af ubehag og utryghed.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inddrager forældre og anser deres viden som værdifuld viden.</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a:lnSpc>
                <a:spcPct val="130000"/>
              </a:lnSpc>
              <a:spcAft>
                <a:spcPts val="800"/>
              </a:spcAft>
            </a:pPr>
            <a:r>
              <a:rPr lang="da-DK" sz="1800">
                <a:solidFill>
                  <a:srgbClr val="000000"/>
                </a:solidFill>
                <a:effectLst/>
                <a:latin typeface="Calibri" panose="020F0502020204030204" pitchFamily="34" charset="0"/>
                <a:ea typeface="Yu Mincho" panose="02020400000000000000" pitchFamily="18" charset="-128"/>
                <a:cs typeface="Calibri" panose="020F0502020204030204" pitchFamily="34" charset="0"/>
              </a:rPr>
              <a:t>Forældrene fortæller, at de ikke altid oplever, at der bliver lyttet til den viden, de har om deres børn. Derudover savner forældre at blive hørt i forhold til de indsatser og løsninger, der iværksættes. Vi ved, at f</a:t>
            </a:r>
            <a:r>
              <a:rPr lang="da-DK"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orældrenes viden om deres børn og deres trivsel er vigtig viden, når udvikling af skolefravær skal forebygges og håndteres.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23</a:t>
            </a:fld>
            <a:endParaRPr lang="en-GB"/>
          </a:p>
        </p:txBody>
      </p:sp>
    </p:spTree>
    <p:extLst>
      <p:ext uri="{BB962C8B-B14F-4D97-AF65-F5344CB8AC3E}">
        <p14:creationId xmlns:p14="http://schemas.microsoft.com/office/powerpoint/2010/main" val="854879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800" b="1">
                <a:solidFill>
                  <a:srgbClr val="000000"/>
                </a:solidFill>
                <a:effectLst/>
                <a:latin typeface="Calibri" panose="020F0502020204030204" pitchFamily="34" charset="0"/>
                <a:ea typeface="Times New Roman" panose="02020603050405020304" pitchFamily="18" charset="0"/>
              </a:rPr>
              <a:t>Herunder uddybes det enkelte principper. Du kan bruge uddybningerne hvis I bliver I tvivl om hvordan princippet skal forstås.</a:t>
            </a:r>
          </a:p>
          <a:p>
            <a:pPr fontAlgn="base"/>
            <a:endParaRPr lang="da-DK" sz="1800" b="1">
              <a:solidFill>
                <a:srgbClr val="000000"/>
              </a:solidFill>
              <a:effectLst/>
              <a:latin typeface="Calibri" panose="020F0502020204030204" pitchFamily="34"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evaluerer og følger op på den tværfaglige håndtering af fraværsindsatser.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Både familier og professionelle fortæller, at der kan være flere faldgruber i den tværfaglige håndtering af en fraværsindsats. Derfor følger vi op på både udfordringer og potentialer i samarbejde og håndtering på tværs.</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rPr>
              <a:t>Vi har fokus på data og følger systematisk op på mønstre i kommunens data om børn og unges trivsel med henblik på proaktive tiltag.</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Med et fokus på data vil der være fokus på, at skolerne får registreret fravær korrekt. Der vil desuden være et fokus på at kigge bredt på data og lede efter mønstre. Det kan fx være fraværsdata og mønstre i forbindelse med overgang fra indskoling til mellemtrin eller fra mellemtrin til udskoling. Men det kan også være indstillinger til specialundervisning, børn der skifter til privatskoler, trivselsmålinger og underretninger. På den måde kan man sætte proaktivt ind, der hvor man ser et mønster af mistrivsel og fravær.</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 har overblik over forebyggende og håndterende indsatser i kommunen, og det vurderes løbende, hvor der er behov for opmærksomhed, udvikling, og kvalitetssikring.</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Et overblik skal kunne danne grundlag for beslutninger om det bedste næste skridt i udviklingen og kvalitetssikringen af fraværsindsatserne. Dette er vigtigt for at kommunen får indblik i, hvor der er behov for at sætte ind forebyggende og/eller håndterende. Overblikket skal anvendes til at forbedre den samlede indsats.</a:t>
            </a:r>
            <a:endParaRPr lang="da-DK" sz="1800">
              <a:effectLst/>
              <a:latin typeface="Times New Roman" panose="02020603050405020304" pitchFamily="18" charset="0"/>
              <a:ea typeface="Times New Roman" panose="02020603050405020304" pitchFamily="18" charset="0"/>
            </a:endParaRP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pPr>
              <a:lnSpc>
                <a:spcPct val="130000"/>
              </a:lnSpc>
              <a:spcAft>
                <a:spcPts val="800"/>
              </a:spcAft>
            </a:pPr>
            <a:r>
              <a:rPr lang="da-DK" sz="1800">
                <a:solidFill>
                  <a:srgbClr val="FF0000"/>
                </a:solidFill>
                <a:effectLst/>
                <a:latin typeface="Calibri" panose="020F0502020204030204" pitchFamily="34" charset="0"/>
                <a:ea typeface="Yu Mincho" panose="02020400000000000000" pitchFamily="18" charset="-128"/>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b="1">
                <a:effectLst/>
                <a:latin typeface="Calibri" panose="020F0502020204030204" pitchFamily="34" charset="0"/>
                <a:ea typeface="Yu Mincho" panose="02020400000000000000" pitchFamily="18" charset="-128"/>
                <a:cs typeface="Calibri" panose="020F0502020204030204" pitchFamily="34" charset="0"/>
              </a:rPr>
              <a:t>Vi vejleder skoler i at registrere alt fravær korrekt, både sygdom, ”lovligt” og ”ulovligt” fravær og kigger på det samlede fravær, i vurderingen af om fravær er bekymrende.</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effectLst/>
                <a:latin typeface="Calibri" panose="020F0502020204030204" pitchFamily="34" charset="0"/>
                <a:ea typeface="Yu Mincho" panose="02020400000000000000" pitchFamily="18" charset="-128"/>
                <a:cs typeface="Calibri" panose="020F0502020204030204" pitchFamily="34" charset="0"/>
              </a:rPr>
              <a:t> </a:t>
            </a:r>
            <a:endParaRPr lang="da-DK" sz="1800">
              <a:effectLst/>
              <a:latin typeface="Calibri" panose="020F0502020204030204" pitchFamily="34" charset="0"/>
              <a:ea typeface="Yu Mincho" panose="02020400000000000000" pitchFamily="18" charset="-128"/>
              <a:cs typeface="Arial" panose="020B0604020202020204" pitchFamily="34" charset="0"/>
            </a:endParaRPr>
          </a:p>
          <a:p>
            <a:pPr>
              <a:lnSpc>
                <a:spcPct val="130000"/>
              </a:lnSpc>
              <a:spcAft>
                <a:spcPts val="800"/>
              </a:spcAft>
            </a:pPr>
            <a:r>
              <a:rPr lang="da-DK" sz="1800">
                <a:effectLst/>
                <a:latin typeface="Calibri" panose="020F0502020204030204" pitchFamily="34" charset="0"/>
                <a:ea typeface="Yu Mincho" panose="02020400000000000000" pitchFamily="18" charset="-128"/>
                <a:cs typeface="Arial" panose="020B0604020202020204" pitchFamily="34" charset="0"/>
              </a:rPr>
              <a:t>Vi har et system for at opfange mønstre i fravær (bestemte elever, klasser eller årgange, tidspunkter, fag etc.) og sørger for, at skolerne ved, hvordan data analyseres og giver information videre til de medarbejdere, der skal handle i sagen. </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24</a:t>
            </a:fld>
            <a:endParaRPr lang="en-GB"/>
          </a:p>
        </p:txBody>
      </p:sp>
    </p:spTree>
    <p:extLst>
      <p:ext uri="{BB962C8B-B14F-4D97-AF65-F5344CB8AC3E}">
        <p14:creationId xmlns:p14="http://schemas.microsoft.com/office/powerpoint/2010/main" val="169282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Uddyb formålet med trin 2.</a:t>
            </a:r>
          </a:p>
          <a:p>
            <a:endParaRPr lang="da-DK"/>
          </a:p>
          <a:p>
            <a:r>
              <a:rPr lang="da-DK"/>
              <a:t>Mind deltagerne om, at det er den fælles dialog, der er vigtig for at understøtte, at forskelle og blinde pletter bliver synlige.</a:t>
            </a:r>
          </a:p>
          <a:p>
            <a:r>
              <a:rPr lang="da-DK"/>
              <a:t>Desuden, at det også er vigtigt at sætte fælles spot på det, der går godt, eller er godt på vej, da de gode erfaringer måske kan anvendes i sidste del af processen.</a:t>
            </a:r>
          </a:p>
        </p:txBody>
      </p:sp>
      <p:sp>
        <p:nvSpPr>
          <p:cNvPr id="4" name="Pladsholder til slidenummer 3"/>
          <p:cNvSpPr>
            <a:spLocks noGrp="1"/>
          </p:cNvSpPr>
          <p:nvPr>
            <p:ph type="sldNum" sz="quarter" idx="5"/>
          </p:nvPr>
        </p:nvSpPr>
        <p:spPr/>
        <p:txBody>
          <a:bodyPr/>
          <a:lstStyle/>
          <a:p>
            <a:fld id="{64B01B69-9944-47D3-BED5-DDFD5FD82563}" type="slidenum">
              <a:rPr lang="en-GB" smtClean="0"/>
              <a:t>25</a:t>
            </a:fld>
            <a:endParaRPr lang="en-GB"/>
          </a:p>
        </p:txBody>
      </p:sp>
    </p:spTree>
    <p:extLst>
      <p:ext uri="{BB962C8B-B14F-4D97-AF65-F5344CB8AC3E}">
        <p14:creationId xmlns:p14="http://schemas.microsoft.com/office/powerpoint/2010/main" val="126639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Tag noter fra drøftelserne eller bed en af deltagerne om at tage noter. Du kan vurdere, om det vil være godt for processen, at det, der noteres, bliver synligt for alle.</a:t>
            </a:r>
          </a:p>
          <a:p>
            <a:endParaRPr lang="da-DK"/>
          </a:p>
          <a:p>
            <a:r>
              <a:rPr lang="da-DK"/>
              <a:t>Uddybning af de enkelte principper kan du finde i noterne under principperne i slides herover, og du kan finde dem på hjemmesiden.</a:t>
            </a:r>
          </a:p>
        </p:txBody>
      </p:sp>
      <p:sp>
        <p:nvSpPr>
          <p:cNvPr id="4" name="Pladsholder til slidenummer 3"/>
          <p:cNvSpPr>
            <a:spLocks noGrp="1"/>
          </p:cNvSpPr>
          <p:nvPr>
            <p:ph type="sldNum" sz="quarter" idx="5"/>
          </p:nvPr>
        </p:nvSpPr>
        <p:spPr/>
        <p:txBody>
          <a:bodyPr/>
          <a:lstStyle/>
          <a:p>
            <a:fld id="{64B01B69-9944-47D3-BED5-DDFD5FD82563}" type="slidenum">
              <a:rPr lang="en-GB" smtClean="0"/>
              <a:t>26</a:t>
            </a:fld>
            <a:endParaRPr lang="en-GB"/>
          </a:p>
        </p:txBody>
      </p:sp>
    </p:spTree>
    <p:extLst>
      <p:ext uri="{BB962C8B-B14F-4D97-AF65-F5344CB8AC3E}">
        <p14:creationId xmlns:p14="http://schemas.microsoft.com/office/powerpoint/2010/main" val="773810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Gennemgå formålet. Husk at I ikke nødvendigvis kommer hele vejen i mål med endelige beslutninger i dag, men at punktet gerne skulle give et grundlag for at pege på relevante veje at gå i det kommende arbejde.</a:t>
            </a:r>
          </a:p>
        </p:txBody>
      </p:sp>
      <p:sp>
        <p:nvSpPr>
          <p:cNvPr id="4" name="Pladsholder til slidenummer 3"/>
          <p:cNvSpPr>
            <a:spLocks noGrp="1"/>
          </p:cNvSpPr>
          <p:nvPr>
            <p:ph type="sldNum" sz="quarter" idx="5"/>
          </p:nvPr>
        </p:nvSpPr>
        <p:spPr/>
        <p:txBody>
          <a:bodyPr/>
          <a:lstStyle/>
          <a:p>
            <a:fld id="{64B01B69-9944-47D3-BED5-DDFD5FD82563}" type="slidenum">
              <a:rPr lang="en-GB" smtClean="0"/>
              <a:t>27</a:t>
            </a:fld>
            <a:endParaRPr lang="en-GB"/>
          </a:p>
        </p:txBody>
      </p:sp>
    </p:spTree>
    <p:extLst>
      <p:ext uri="{BB962C8B-B14F-4D97-AF65-F5344CB8AC3E}">
        <p14:creationId xmlns:p14="http://schemas.microsoft.com/office/powerpoint/2010/main" val="2211714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Bed deltagerne om at notere deres prioritering i deres printede pdf. Her skal de skrive de tre områder, de vurderer det vil være hensigtsmæssigt at fokusere på. Giv dem et par minutter til dette.</a:t>
            </a:r>
          </a:p>
          <a:p>
            <a:endParaRPr lang="da-DK"/>
          </a:p>
          <a:p>
            <a:r>
              <a:rPr lang="da-DK"/>
              <a:t>Derefter tager I en runde hvor alle deler egen prioritering og begrunder dette.</a:t>
            </a:r>
          </a:p>
          <a:p>
            <a:endParaRPr lang="da-DK"/>
          </a:p>
          <a:p>
            <a:r>
              <a:rPr lang="da-DK"/>
              <a:t>Ud fra runden kan I nu beslutte hvilke fokuspunkter/temaer det giver mening at gå videre med.</a:t>
            </a:r>
          </a:p>
          <a:p>
            <a:endParaRPr lang="da-DK"/>
          </a:p>
          <a:p>
            <a:r>
              <a:rPr lang="da-DK"/>
              <a:t>Hvis runden stikker i alle retninger og der er mange veje at gå, kan det være en ide at tage en runde mere, hvor deltagerne laver en ny prioritering på baggrund af de samlede refleksioner. </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28</a:t>
            </a:fld>
            <a:endParaRPr lang="en-GB"/>
          </a:p>
        </p:txBody>
      </p:sp>
    </p:spTree>
    <p:extLst>
      <p:ext uri="{BB962C8B-B14F-4D97-AF65-F5344CB8AC3E}">
        <p14:creationId xmlns:p14="http://schemas.microsoft.com/office/powerpoint/2010/main" val="195108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kan nu reflektere over hvad der er behov for indenfor de valgte fokusområder.</a:t>
            </a:r>
          </a:p>
          <a:p>
            <a:r>
              <a:rPr lang="da-DK"/>
              <a:t>Hvis I for eksempel peger på Børneinddragelse, som relevant fokusområde, kan I reflektere over hvad den kommende proces skal fokusere på.</a:t>
            </a:r>
          </a:p>
          <a:p>
            <a:endParaRPr lang="da-DK"/>
          </a:p>
          <a:p>
            <a:pPr marL="171450" indent="-171450">
              <a:buFont typeface="Arial" panose="020B0604020202020204" pitchFamily="34" charset="0"/>
              <a:buChar char="•"/>
            </a:pPr>
            <a:r>
              <a:rPr lang="da-DK"/>
              <a:t>Er der brug for viden og meningsskabelse omkring hvorfor det er vigtigt at inddrage børnene og hvad en god reel børneinddragelse indeholder.</a:t>
            </a:r>
          </a:p>
          <a:p>
            <a:pPr marL="171450" indent="-171450">
              <a:buFont typeface="Arial" panose="020B0604020202020204" pitchFamily="34" charset="0"/>
              <a:buChar char="•"/>
            </a:pPr>
            <a:r>
              <a:rPr lang="da-DK"/>
              <a:t>Er der brug for vedligehold og kvalitetssikring af forløb, viden og procedurer der allerede er sat i spil i kommunen?</a:t>
            </a:r>
          </a:p>
          <a:p>
            <a:pPr marL="171450" indent="-171450">
              <a:buFont typeface="Arial" panose="020B0604020202020204" pitchFamily="34" charset="0"/>
              <a:buChar char="•"/>
            </a:pPr>
            <a:r>
              <a:rPr lang="da-DK"/>
              <a:t>Er der brug for at lave synlige og tydelige aftaler om inddragelse af børn på tværs af kommunen, samt procedurer der sikrer at det sker?</a:t>
            </a:r>
          </a:p>
          <a:p>
            <a:pPr marL="171450" indent="-171450">
              <a:buFont typeface="Arial" panose="020B0604020202020204" pitchFamily="34" charset="0"/>
              <a:buChar char="•"/>
            </a:pPr>
            <a:r>
              <a:rPr lang="da-DK"/>
              <a:t>Eller er der brug for at øge kompetencerne gennem øvelser, prøvehandlinger og feedback, så medarbejdere samlet set bliver bedre til at inddrage børnene i praksis og lederne bliver bedre til at lede arbejdet?</a:t>
            </a:r>
          </a:p>
        </p:txBody>
      </p:sp>
      <p:sp>
        <p:nvSpPr>
          <p:cNvPr id="4" name="Pladsholder til slidenummer 3"/>
          <p:cNvSpPr>
            <a:spLocks noGrp="1"/>
          </p:cNvSpPr>
          <p:nvPr>
            <p:ph type="sldNum" sz="quarter" idx="5"/>
          </p:nvPr>
        </p:nvSpPr>
        <p:spPr/>
        <p:txBody>
          <a:bodyPr/>
          <a:lstStyle/>
          <a:p>
            <a:fld id="{64B01B69-9944-47D3-BED5-DDFD5FD82563}" type="slidenum">
              <a:rPr lang="en-GB" smtClean="0"/>
              <a:t>29</a:t>
            </a:fld>
            <a:endParaRPr lang="en-GB"/>
          </a:p>
        </p:txBody>
      </p:sp>
    </p:spTree>
    <p:extLst>
      <p:ext uri="{BB962C8B-B14F-4D97-AF65-F5344CB8AC3E}">
        <p14:creationId xmlns:p14="http://schemas.microsoft.com/office/powerpoint/2010/main" val="127440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3</a:t>
            </a:fld>
            <a:endParaRPr lang="da-DK"/>
          </a:p>
        </p:txBody>
      </p:sp>
    </p:spTree>
    <p:extLst>
      <p:ext uri="{BB962C8B-B14F-4D97-AF65-F5344CB8AC3E}">
        <p14:creationId xmlns:p14="http://schemas.microsoft.com/office/powerpoint/2010/main" val="338784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Sidste skrift i processen er aftaler om næste skridt.</a:t>
            </a:r>
          </a:p>
          <a:p>
            <a:r>
              <a:rPr lang="da-DK"/>
              <a:t>Disse aftaler kan se meget forskellige ud alt efter hvilken gruppe deltagere der har været igennem processen, og derfor er dette en slide du selv skal udfylde.</a:t>
            </a:r>
          </a:p>
          <a:p>
            <a:endParaRPr lang="da-DK"/>
          </a:p>
          <a:p>
            <a:r>
              <a:rPr lang="da-DK"/>
              <a:t>Måske ved du, at deltagernes refleksioner og prioriteringer skal videregives til en styregruppe, der tager endelige beslutninger. </a:t>
            </a:r>
          </a:p>
          <a:p>
            <a:endParaRPr lang="da-DK"/>
          </a:p>
          <a:p>
            <a:r>
              <a:rPr lang="da-DK"/>
              <a:t>Måske har det været en styregruppe der har været igennem processen, og i det tilfælde er næste skridt måske, at du eller en anden laver udkast til handleplan på baggrund af de refleksioner og prioriteringer, der er kommet frem i processen.</a:t>
            </a:r>
          </a:p>
          <a:p>
            <a:endParaRPr lang="da-DK"/>
          </a:p>
          <a:p>
            <a:r>
              <a:rPr lang="da-DK"/>
              <a:t>Måske vil det give mening at involvere deltagerne i hvad der klogest at gøre, for at komme videre med en samlet proces, hvor flere i kommunen kan involveres i arbejdet.</a:t>
            </a:r>
          </a:p>
        </p:txBody>
      </p:sp>
      <p:sp>
        <p:nvSpPr>
          <p:cNvPr id="4" name="Pladsholder til slidenummer 3"/>
          <p:cNvSpPr>
            <a:spLocks noGrp="1"/>
          </p:cNvSpPr>
          <p:nvPr>
            <p:ph type="sldNum" sz="quarter" idx="5"/>
          </p:nvPr>
        </p:nvSpPr>
        <p:spPr/>
        <p:txBody>
          <a:bodyPr/>
          <a:lstStyle/>
          <a:p>
            <a:fld id="{64B01B69-9944-47D3-BED5-DDFD5FD82563}" type="slidenum">
              <a:rPr lang="en-GB" smtClean="0"/>
              <a:t>30</a:t>
            </a:fld>
            <a:endParaRPr lang="en-GB"/>
          </a:p>
        </p:txBody>
      </p:sp>
    </p:spTree>
    <p:extLst>
      <p:ext uri="{BB962C8B-B14F-4D97-AF65-F5344CB8AC3E}">
        <p14:creationId xmlns:p14="http://schemas.microsoft.com/office/powerpoint/2010/main" val="282583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Dette er forsiden til det slideshow, du kan bruge til at facilitere processen ud fra.</a:t>
            </a:r>
          </a:p>
        </p:txBody>
      </p:sp>
      <p:sp>
        <p:nvSpPr>
          <p:cNvPr id="4" name="Pladsholder til slidenummer 3"/>
          <p:cNvSpPr>
            <a:spLocks noGrp="1"/>
          </p:cNvSpPr>
          <p:nvPr>
            <p:ph type="sldNum" sz="quarter" idx="5"/>
          </p:nvPr>
        </p:nvSpPr>
        <p:spPr/>
        <p:txBody>
          <a:bodyPr/>
          <a:lstStyle/>
          <a:p>
            <a:fld id="{C84B5A64-12C6-4B7A-B59C-B1D56FF2FD69}" type="slidenum">
              <a:rPr lang="da-DK"/>
              <a:t>4</a:t>
            </a:fld>
            <a:endParaRPr lang="da-DK"/>
          </a:p>
        </p:txBody>
      </p:sp>
    </p:spTree>
    <p:extLst>
      <p:ext uri="{BB962C8B-B14F-4D97-AF65-F5344CB8AC3E}">
        <p14:creationId xmlns:p14="http://schemas.microsoft.com/office/powerpoint/2010/main" val="399387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Her kan du gennemgå dagsorden for den tid du har inviteret deltagerne til at deltage.</a:t>
            </a:r>
          </a:p>
          <a:p>
            <a:pPr>
              <a:lnSpc>
                <a:spcPct val="107000"/>
              </a:lnSpc>
              <a:spcAft>
                <a:spcPts val="800"/>
              </a:spcAft>
            </a:pPr>
            <a:endParaRPr lang="da-DK"/>
          </a:p>
          <a:p>
            <a:pPr>
              <a:lnSpc>
                <a:spcPct val="107000"/>
              </a:lnSpc>
              <a:spcAft>
                <a:spcPts val="800"/>
              </a:spcAft>
            </a:pPr>
            <a:r>
              <a:rPr lang="da-DK"/>
              <a:t>I starter med at gennemgå processen for øvelsen kort, så deltagerne ved, hvad de skal igennem.</a:t>
            </a:r>
          </a:p>
          <a:p>
            <a:pPr>
              <a:lnSpc>
                <a:spcPct val="107000"/>
              </a:lnSpc>
              <a:spcAft>
                <a:spcPts val="800"/>
              </a:spcAft>
            </a:pPr>
            <a:r>
              <a:rPr lang="da-DK"/>
              <a:t>Derefter giver du et kort oplæg om skolefravær ud fra de vedhæftede slides. Her kan du tilføje et slide om status på arbejdet med fravær i jeres  kommune.</a:t>
            </a:r>
          </a:p>
          <a:p>
            <a:pPr>
              <a:lnSpc>
                <a:spcPct val="107000"/>
              </a:lnSpc>
              <a:spcAft>
                <a:spcPts val="800"/>
              </a:spcAft>
            </a:pPr>
            <a:r>
              <a:rPr lang="da-DK"/>
              <a:t>Dernæst kører du selve processen, og slutter af med en opsamling, hvor du gentager for deltagerne, hvad der skal være næste skridt.</a:t>
            </a:r>
          </a:p>
        </p:txBody>
      </p:sp>
      <p:sp>
        <p:nvSpPr>
          <p:cNvPr id="4" name="Pladsholder til slidenummer 3"/>
          <p:cNvSpPr>
            <a:spLocks noGrp="1"/>
          </p:cNvSpPr>
          <p:nvPr>
            <p:ph type="sldNum" sz="quarter" idx="5"/>
          </p:nvPr>
        </p:nvSpPr>
        <p:spPr/>
        <p:txBody>
          <a:bodyPr/>
          <a:lstStyle/>
          <a:p>
            <a:fld id="{4A481B13-126B-484E-B8FB-8D42F2B63E83}" type="slidenum">
              <a:rPr lang="da-DK" smtClean="0"/>
              <a:t>5</a:t>
            </a:fld>
            <a:endParaRPr lang="da-DK"/>
          </a:p>
        </p:txBody>
      </p:sp>
    </p:spTree>
    <p:extLst>
      <p:ext uri="{BB962C8B-B14F-4D97-AF65-F5344CB8AC3E}">
        <p14:creationId xmlns:p14="http://schemas.microsoft.com/office/powerpoint/2010/main" val="394640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fire punkter giver en overordnet retning for det som processen hjælper jer til at sætte fokus på.</a:t>
            </a:r>
          </a:p>
          <a:p>
            <a:r>
              <a:rPr lang="da-DK"/>
              <a:t>Når du forklarer sliden kan du lægge vægt på:</a:t>
            </a:r>
          </a:p>
          <a:p>
            <a:pPr marL="171450" indent="-171450">
              <a:buFont typeface="Arial" panose="020B0604020202020204" pitchFamily="34" charset="0"/>
              <a:buChar char="•"/>
            </a:pPr>
            <a:r>
              <a:rPr lang="da-DK"/>
              <a:t>Fra individuelt til fællesskabsorienteret og strukturelt</a:t>
            </a:r>
          </a:p>
          <a:p>
            <a:pPr marL="171450" indent="-171450">
              <a:buFont typeface="Arial" panose="020B0604020202020204" pitchFamily="34" charset="0"/>
              <a:buChar char="•"/>
            </a:pPr>
            <a:r>
              <a:rPr lang="da-DK"/>
              <a:t>Fælles forståelse</a:t>
            </a:r>
          </a:p>
          <a:p>
            <a:pPr marL="171450" indent="-171450">
              <a:buFont typeface="Arial" panose="020B0604020202020204" pitchFamily="34" charset="0"/>
              <a:buChar char="•"/>
            </a:pPr>
            <a:r>
              <a:rPr lang="da-DK"/>
              <a:t>Organisering, systematik og handling</a:t>
            </a:r>
          </a:p>
          <a:p>
            <a:pPr marL="171450" indent="-171450">
              <a:buFont typeface="Arial" panose="020B0604020202020204" pitchFamily="34" charset="0"/>
              <a:buChar char="•"/>
            </a:pPr>
            <a:r>
              <a:rPr lang="da-DK"/>
              <a:t>Inddragelse</a:t>
            </a:r>
          </a:p>
        </p:txBody>
      </p:sp>
      <p:sp>
        <p:nvSpPr>
          <p:cNvPr id="4" name="Pladsholder til slidenummer 3"/>
          <p:cNvSpPr>
            <a:spLocks noGrp="1"/>
          </p:cNvSpPr>
          <p:nvPr>
            <p:ph type="sldNum" sz="quarter" idx="5"/>
          </p:nvPr>
        </p:nvSpPr>
        <p:spPr/>
        <p:txBody>
          <a:bodyPr/>
          <a:lstStyle/>
          <a:p>
            <a:fld id="{64B01B69-9944-47D3-BED5-DDFD5FD82563}" type="slidenum">
              <a:rPr lang="en-GB" smtClean="0"/>
              <a:t>6</a:t>
            </a:fld>
            <a:endParaRPr lang="en-GB"/>
          </a:p>
        </p:txBody>
      </p:sp>
    </p:spTree>
    <p:extLst>
      <p:ext uri="{BB962C8B-B14F-4D97-AF65-F5344CB8AC3E}">
        <p14:creationId xmlns:p14="http://schemas.microsoft.com/office/powerpoint/2010/main" val="6120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Start med at gentage formålet med processen.</a:t>
            </a:r>
          </a:p>
          <a:p>
            <a:r>
              <a:rPr lang="da-DK"/>
              <a:t>Læg vægt på at dette handler om dialog og om at få forskellige perspektiver frem. Det er derfor processen starter med den individuelle vurdering, for derefter at gå over i fælles drøftelse.</a:t>
            </a:r>
          </a:p>
          <a:p>
            <a:r>
              <a:rPr lang="da-DK"/>
              <a:t>Afslutningsvist skal deltagerne prioritere og reflektere over, hvad der skal arbejdes videre med og hvem der tager ansvar for det.</a:t>
            </a:r>
          </a:p>
          <a:p>
            <a:endParaRPr lang="da-DK"/>
          </a:p>
          <a:p>
            <a:r>
              <a:rPr lang="da-DK"/>
              <a:t>Dagens proces indeholder ikke tid til at nå til en præcis handleplan. Men det vil være en fordel for jeres proces hvis du kan tydeliggøre, hvem der tager ansvaret for at tage de endelige beslutninger, og hvem der har ansvaret for at udarbejde en konkret handleplan på baggrund af processens drøftelser.</a:t>
            </a:r>
          </a:p>
        </p:txBody>
      </p:sp>
      <p:sp>
        <p:nvSpPr>
          <p:cNvPr id="4" name="Pladsholder til slidenummer 3"/>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146338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er de seks konkrete temaer, som processen giver jer anledning til at sætte fokus på.</a:t>
            </a:r>
          </a:p>
          <a:p>
            <a:endParaRPr lang="da-DK"/>
          </a:p>
          <a:p>
            <a:r>
              <a:rPr lang="da-DK" err="1"/>
              <a:t>Giffen</a:t>
            </a:r>
            <a:r>
              <a:rPr lang="da-DK"/>
              <a:t> viser den første del af processen, hvor deltagerne vurderer de seks temaer på en skala fra 1-5.</a:t>
            </a:r>
          </a:p>
          <a:p>
            <a:endParaRPr lang="da-DK"/>
          </a:p>
          <a:p>
            <a:r>
              <a:rPr lang="da-DK"/>
              <a:t>Det var kort om processen. De næste slides giver jer en fælles indblik i viden om skolefravær. Højst sandsynligt ved deltagerne allerede meget selv, så I kan betragte næste del af dagsordenen som en opvarmning til den fælles proces.</a:t>
            </a:r>
          </a:p>
        </p:txBody>
      </p:sp>
      <p:sp>
        <p:nvSpPr>
          <p:cNvPr id="4" name="Pladsholder til slidenummer 3"/>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286447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du sætte et slide ind hvor du meget kort beskriver jeres kommunes status på skolefravær i form af fraværstal, hvordan der er arbejdet med skolefravær indtil nu, eventuelle beslutninger der er taget, opmærksomhedspunkter der er blevet synlige i eventuelle evalueringer, andet du finder relevant at huske deltagerne på i forhold til kommunens eget grundlag.</a:t>
            </a:r>
          </a:p>
          <a:p>
            <a:endParaRPr lang="da-DK"/>
          </a:p>
          <a:p>
            <a:r>
              <a:rPr lang="da-DK"/>
              <a:t>Vær opmærksom på, at dette skal betragtes som en kort beskrivelse, der hjælper deltagerne til at komme i tanke om de vigtigste pointer.</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343414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58354312"/>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ontent two columns whit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695323" y="2796988"/>
            <a:ext cx="3313581" cy="3476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27AF1514-523F-4605-9508-E6763C837B55}"/>
              </a:ext>
            </a:extLst>
          </p:cNvPr>
          <p:cNvSpPr>
            <a:spLocks noGrp="1"/>
          </p:cNvSpPr>
          <p:nvPr>
            <p:ph type="body" sz="quarter" idx="17" hasCustomPrompt="1"/>
          </p:nvPr>
        </p:nvSpPr>
        <p:spPr>
          <a:xfrm>
            <a:off x="8183563" y="2"/>
            <a:ext cx="4008437" cy="6857999"/>
          </a:xfrm>
          <a:solidFill>
            <a:schemeClr val="accent2"/>
          </a:solidFill>
        </p:spPr>
        <p:txBody>
          <a:bodyPr/>
          <a:lstStyle>
            <a:lvl1pPr>
              <a:buNone/>
              <a:defRPr sz="100">
                <a:solidFill>
                  <a:schemeClr val="accent3">
                    <a:alpha val="0"/>
                  </a:schemeClr>
                </a:solidFill>
              </a:defRPr>
            </a:lvl1pPr>
          </a:lstStyle>
          <a:p>
            <a:pPr lvl="0"/>
            <a:r>
              <a:rPr lang="en-US"/>
              <a:t> </a:t>
            </a:r>
            <a:endParaRPr lang="en-GB"/>
          </a:p>
        </p:txBody>
      </p:sp>
      <p:sp>
        <p:nvSpPr>
          <p:cNvPr id="10" name="Content Placeholder 6">
            <a:extLst>
              <a:ext uri="{FF2B5EF4-FFF2-40B4-BE49-F238E27FC236}">
                <a16:creationId xmlns:a16="http://schemas.microsoft.com/office/drawing/2014/main" id="{2B3F1D9E-7386-4646-AB4F-06F12F606CB6}"/>
              </a:ext>
            </a:extLst>
          </p:cNvPr>
          <p:cNvSpPr>
            <a:spLocks noGrp="1"/>
          </p:cNvSpPr>
          <p:nvPr>
            <p:ph sz="quarter" idx="18" hasCustomPrompt="1"/>
          </p:nvPr>
        </p:nvSpPr>
        <p:spPr>
          <a:xfrm>
            <a:off x="8613403" y="1449388"/>
            <a:ext cx="2883272" cy="4824412"/>
          </a:xfrm>
        </p:spPr>
        <p:txBody>
          <a:bodyPr anchor="t" anchorCtr="0"/>
          <a:lstStyle>
            <a:lvl1pPr marL="143957" indent="-143957" algn="l">
              <a:spcBef>
                <a:spcPts val="1200"/>
              </a:spcBef>
              <a:defRPr sz="1400">
                <a:solidFill>
                  <a:schemeClr val="bg1"/>
                </a:solidFill>
                <a:latin typeface="+mn-lt"/>
              </a:defRPr>
            </a:lvl1pPr>
            <a:lvl2pPr marL="287914" indent="-143957" algn="l">
              <a:spcBef>
                <a:spcPts val="1200"/>
              </a:spcBef>
              <a:defRPr sz="1400">
                <a:solidFill>
                  <a:schemeClr val="bg1"/>
                </a:solidFill>
                <a:latin typeface="+mn-lt"/>
              </a:defRPr>
            </a:lvl2pPr>
            <a:lvl3pPr marL="431870" indent="-143957" algn="l">
              <a:spcBef>
                <a:spcPts val="1200"/>
              </a:spcBef>
              <a:defRPr sz="1400">
                <a:solidFill>
                  <a:schemeClr val="bg1"/>
                </a:solidFill>
                <a:latin typeface="+mn-lt"/>
              </a:defRPr>
            </a:lvl3pPr>
            <a:lvl4pPr marL="431870" indent="-143957" algn="l">
              <a:spcBef>
                <a:spcPts val="1200"/>
              </a:spcBef>
              <a:defRPr sz="1400">
                <a:solidFill>
                  <a:schemeClr val="bg1"/>
                </a:solidFill>
                <a:latin typeface="+mn-lt"/>
              </a:defRPr>
            </a:lvl4pPr>
            <a:lvl5pPr marL="431870" indent="-143957" algn="l">
              <a:spcBef>
                <a:spcPts val="1200"/>
              </a:spcBef>
              <a:defRPr sz="1400">
                <a:solidFill>
                  <a:schemeClr val="bg1"/>
                </a:solidFill>
                <a:latin typeface="+mn-lt"/>
              </a:defRPr>
            </a:lvl5pPr>
          </a:lstStyle>
          <a:p>
            <a:pPr lvl="0"/>
            <a:r>
              <a:rPr lang="en-US"/>
              <a:t>Click to edit text , Place a chart , a infographic or a table. The color of the box can be changed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695325" y="1268414"/>
            <a:ext cx="5678581" cy="889840"/>
          </a:xfrm>
        </p:spPr>
        <p:txBody>
          <a:bodyPr/>
          <a:lstStyle>
            <a:lvl1pPr>
              <a:defRPr>
                <a:solidFill>
                  <a:schemeClr val="tx2"/>
                </a:solidFill>
              </a:defRPr>
            </a:lvl1pPr>
          </a:lstStyle>
          <a:p>
            <a:r>
              <a:rPr lang="en-US"/>
              <a:t>Click to edit title</a:t>
            </a:r>
            <a:endParaRPr lang="en-GB"/>
          </a:p>
        </p:txBody>
      </p:sp>
      <p:sp>
        <p:nvSpPr>
          <p:cNvPr id="9" name="Content Placeholder 6">
            <a:extLst>
              <a:ext uri="{FF2B5EF4-FFF2-40B4-BE49-F238E27FC236}">
                <a16:creationId xmlns:a16="http://schemas.microsoft.com/office/drawing/2014/main" id="{063697C3-5257-48D4-B468-7875D01EC7F9}"/>
              </a:ext>
            </a:extLst>
          </p:cNvPr>
          <p:cNvSpPr>
            <a:spLocks noGrp="1"/>
          </p:cNvSpPr>
          <p:nvPr>
            <p:ph sz="quarter" idx="20" hasCustomPrompt="1"/>
          </p:nvPr>
        </p:nvSpPr>
        <p:spPr>
          <a:xfrm>
            <a:off x="4457701" y="2796988"/>
            <a:ext cx="3276600" cy="347681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0C6973A8-0CAA-4BB9-BFD6-154A706AB8B8}"/>
              </a:ext>
            </a:extLst>
          </p:cNvPr>
          <p:cNvSpPr>
            <a:spLocks noGrp="1"/>
          </p:cNvSpPr>
          <p:nvPr>
            <p:ph type="body" sz="quarter" idx="16" hasCustomPrompt="1"/>
          </p:nvPr>
        </p:nvSpPr>
        <p:spPr>
          <a:xfrm>
            <a:off x="10078848" y="0"/>
            <a:ext cx="1418400" cy="1040400"/>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tx2">
                    <a:alpha val="0"/>
                  </a:schemeClr>
                </a:solidFill>
              </a:defRPr>
            </a:lvl1pPr>
          </a:lstStyle>
          <a:p>
            <a:pPr lvl="0"/>
            <a:r>
              <a:rPr lang="en-US"/>
              <a:t> </a:t>
            </a:r>
            <a:endParaRPr lang="en-GB"/>
          </a:p>
        </p:txBody>
      </p:sp>
    </p:spTree>
    <p:extLst>
      <p:ext uri="{BB962C8B-B14F-4D97-AF65-F5344CB8AC3E}">
        <p14:creationId xmlns:p14="http://schemas.microsoft.com/office/powerpoint/2010/main" val="2425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525">
          <p15:clr>
            <a:srgbClr val="A4A3A4"/>
          </p15:clr>
        </p15:guide>
        <p15:guide id="4" pos="4883">
          <p15:clr>
            <a:srgbClr val="A4A3A4"/>
          </p15:clr>
        </p15:guide>
        <p15:guide id="5" pos="5155">
          <p15:clr>
            <a:srgbClr val="A4A3A4"/>
          </p15:clr>
        </p15:guide>
        <p15:guide id="6" pos="279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070418778"/>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4" name="TextBox 6">
            <a:extLst>
              <a:ext uri="{FF2B5EF4-FFF2-40B4-BE49-F238E27FC236}">
                <a16:creationId xmlns:a16="http://schemas.microsoft.com/office/drawing/2014/main" id="{B9CC4C50-A01D-7713-C576-811408A26243}"/>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bg1"/>
                </a:solidFill>
              </a:rPr>
              <a:t>Udarbejdet af Børns </a:t>
            </a:r>
            <a:r>
              <a:rPr lang="en-US" sz="700" baseline="0" err="1">
                <a:solidFill>
                  <a:schemeClr val="bg1"/>
                </a:solidFill>
              </a:rPr>
              <a:t>Vilkår</a:t>
            </a:r>
            <a:endParaRPr lang="en-GB" sz="700" baseline="0">
              <a:solidFill>
                <a:schemeClr val="bg1"/>
              </a:solidFill>
            </a:endParaRPr>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3" name="Rektangel 2">
            <a:extLst>
              <a:ext uri="{FF2B5EF4-FFF2-40B4-BE49-F238E27FC236}">
                <a16:creationId xmlns:a16="http://schemas.microsoft.com/office/drawing/2014/main" id="{681EA6B7-5DDC-A1D9-1398-4172F1B82FF5}"/>
              </a:ext>
            </a:extLst>
          </p:cNvPr>
          <p:cNvSpPr/>
          <p:nvPr userDrawn="1"/>
        </p:nvSpPr>
        <p:spPr>
          <a:xfrm>
            <a:off x="346229" y="6312023"/>
            <a:ext cx="1376039" cy="35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a:t>
            </a:fld>
            <a:endParaRPr lang="en-GB"/>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62" r:id="rId3"/>
    <p:sldLayoutId id="2147483665" r:id="rId4"/>
    <p:sldLayoutId id="2147483691" r:id="rId5"/>
    <p:sldLayoutId id="2147483687" r:id="rId6"/>
    <p:sldLayoutId id="2147483688" r:id="rId7"/>
    <p:sldLayoutId id="2147483674" r:id="rId8"/>
    <p:sldLayoutId id="2147483694" r:id="rId9"/>
    <p:sldLayoutId id="2147483695" r:id="rId10"/>
    <p:sldLayoutId id="2147483696" r:id="rId11"/>
    <p:sldLayoutId id="2147483699" r:id="rId12"/>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nciSBaR4tl8?feature=oembed"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6.svg"/><Relationship Id="rId9" Type="http://schemas.openxmlformats.org/officeDocument/2006/relationships/image" Target="../media/image38.png"/><Relationship Id="rId14" Type="http://schemas.openxmlformats.org/officeDocument/2006/relationships/image" Target="../media/image4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6270"/>
            <a:ext cx="10874374" cy="1587769"/>
          </a:xfrm>
        </p:spPr>
        <p:txBody>
          <a:bodyPr/>
          <a:lstStyle/>
          <a:p>
            <a:r>
              <a:rPr lang="da-DK" sz="4400" b="1">
                <a:solidFill>
                  <a:schemeClr val="bg2"/>
                </a:solidFill>
                <a:latin typeface="Roboto Slab"/>
                <a:ea typeface="Roboto Slab" pitchFamily="2" charset="0"/>
              </a:rPr>
              <a:t>Introduktion til Faciliteringsguide</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4" y="2261468"/>
            <a:ext cx="9755846" cy="3521815"/>
          </a:xfrm>
        </p:spPr>
        <p:txBody>
          <a:bodyPr/>
          <a:lstStyle/>
          <a:p>
            <a:r>
              <a:rPr lang="da-DK" sz="1600"/>
              <a:t>Denne præsentation indeholder slides og noter som du/I kan anvende til at facilitere processen ”Find jeres fokus”.</a:t>
            </a:r>
            <a:endParaRPr lang="da-DK" sz="1600">
              <a:ea typeface="Open Sans"/>
              <a:cs typeface="Open Sans"/>
            </a:endParaRPr>
          </a:p>
          <a:p>
            <a:endParaRPr lang="da-DK" sz="1600">
              <a:ea typeface="Open Sans"/>
              <a:cs typeface="Open Sans"/>
            </a:endParaRPr>
          </a:p>
          <a:p>
            <a:r>
              <a:rPr lang="da-DK" sz="1600"/>
              <a:t>Pakken består af: </a:t>
            </a:r>
            <a:endParaRPr lang="da-DK" sz="1600">
              <a:ea typeface="Open Sans"/>
              <a:cs typeface="Open Sans"/>
            </a:endParaRPr>
          </a:p>
          <a:p>
            <a:pPr marL="171450" indent="-171450">
              <a:buFontTx/>
              <a:buChar char="-"/>
            </a:pPr>
            <a:r>
              <a:rPr lang="da-DK" sz="1600">
                <a:ea typeface="Open Sans"/>
                <a:cs typeface="Open Sans"/>
              </a:rPr>
              <a:t>Praktiske informationer</a:t>
            </a:r>
          </a:p>
          <a:p>
            <a:pPr marL="171450" indent="-171450">
              <a:buFontTx/>
              <a:buChar char="-"/>
            </a:pPr>
            <a:r>
              <a:rPr lang="da-DK" sz="1600"/>
              <a:t>Slides du kan bruge til at rammesætte og facilitere processen</a:t>
            </a:r>
            <a:endParaRPr lang="da-DK" sz="1600">
              <a:ea typeface="Open Sans"/>
              <a:cs typeface="Open Sans"/>
            </a:endParaRPr>
          </a:p>
          <a:p>
            <a:pPr marL="171450" indent="-171450">
              <a:buFontTx/>
              <a:buChar char="-"/>
            </a:pPr>
            <a:r>
              <a:rPr lang="da-DK" sz="1600"/>
              <a:t>Tilhørende PDF med modeller og baggrundstekst som kan printes ud til deltagerne</a:t>
            </a:r>
            <a:endParaRPr lang="da-DK" sz="1600">
              <a:ea typeface="Open Sans"/>
              <a:cs typeface="Open Sans"/>
            </a:endParaRPr>
          </a:p>
          <a:p>
            <a:endParaRPr lang="da-DK" sz="1600">
              <a:ea typeface="Open Sans"/>
              <a:cs typeface="Open Sans"/>
            </a:endParaRPr>
          </a:p>
          <a:p>
            <a:endParaRPr lang="da-DK" sz="1600">
              <a:ea typeface="Open Sans"/>
              <a:cs typeface="Open Sans"/>
            </a:endParaRPr>
          </a:p>
          <a:p>
            <a:r>
              <a:rPr lang="da-DK" sz="1600" b="1"/>
              <a:t>Brug noterne</a:t>
            </a:r>
            <a:endParaRPr lang="da-DK" sz="1600" b="1">
              <a:ea typeface="Open Sans"/>
              <a:cs typeface="Open Sans"/>
            </a:endParaRPr>
          </a:p>
          <a:p>
            <a:r>
              <a:rPr lang="da-DK" sz="1600"/>
              <a:t>I notefeltet under hver slide finde du </a:t>
            </a:r>
            <a:r>
              <a:rPr lang="da-DK" sz="1600" err="1"/>
              <a:t>talenoter</a:t>
            </a:r>
            <a:r>
              <a:rPr lang="da-DK" sz="1600"/>
              <a:t> og forklaringer på slidet, som du kan bruge når du skal præsentere og facilitere. </a:t>
            </a:r>
            <a:endParaRPr lang="da-DK" sz="1600">
              <a:ea typeface="Open Sans"/>
              <a:cs typeface="Open Sans"/>
            </a:endParaRPr>
          </a:p>
          <a:p>
            <a:endParaRPr lang="da-DK" sz="1600">
              <a:ea typeface="Open Sans"/>
              <a:cs typeface="Open Sans"/>
            </a:endParaRPr>
          </a:p>
          <a:p>
            <a:endParaRPr lang="da-DK" sz="1600">
              <a:ea typeface="Open Sans"/>
              <a:cs typeface="Open Sans"/>
            </a:endParaRPr>
          </a:p>
          <a:p>
            <a:endParaRPr lang="da-DK" sz="1600">
              <a:ea typeface="Open Sans"/>
              <a:cs typeface="Open Sans"/>
            </a:endParaRPr>
          </a:p>
        </p:txBody>
      </p:sp>
    </p:spTree>
    <p:extLst>
      <p:ext uri="{BB962C8B-B14F-4D97-AF65-F5344CB8AC3E}">
        <p14:creationId xmlns:p14="http://schemas.microsoft.com/office/powerpoint/2010/main" val="17073364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435E07E-EDA1-E4CF-6BA6-E01C003B01B5}"/>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6DE886D5-3459-8533-7DE3-B6D98DA872B4}"/>
              </a:ext>
            </a:extLst>
          </p:cNvPr>
          <p:cNvSpPr>
            <a:spLocks noGrp="1"/>
          </p:cNvSpPr>
          <p:nvPr>
            <p:ph type="title"/>
          </p:nvPr>
        </p:nvSpPr>
        <p:spPr>
          <a:xfrm>
            <a:off x="4332289" y="680974"/>
            <a:ext cx="7416799" cy="794807"/>
          </a:xfrm>
        </p:spPr>
        <p:txBody>
          <a:bodyPr/>
          <a:lstStyle/>
          <a:p>
            <a:r>
              <a:rPr lang="da-DK"/>
              <a:t>Sæt fokus på skolefravær</a:t>
            </a:r>
          </a:p>
        </p:txBody>
      </p:sp>
      <p:sp>
        <p:nvSpPr>
          <p:cNvPr id="5" name="Pladsholder til slidenummer 4">
            <a:extLst>
              <a:ext uri="{FF2B5EF4-FFF2-40B4-BE49-F238E27FC236}">
                <a16:creationId xmlns:a16="http://schemas.microsoft.com/office/drawing/2014/main" id="{665AE0A5-C9CA-2337-4F39-BE13ABE8E69F}"/>
              </a:ext>
            </a:extLst>
          </p:cNvPr>
          <p:cNvSpPr>
            <a:spLocks noGrp="1"/>
          </p:cNvSpPr>
          <p:nvPr>
            <p:ph type="sldNum" sz="quarter" idx="12"/>
          </p:nvPr>
        </p:nvSpPr>
        <p:spPr/>
        <p:txBody>
          <a:bodyPr/>
          <a:lstStyle/>
          <a:p>
            <a:fld id="{A23C0BB7-6BAB-41B9-B847-BE177CEDBC97}" type="slidenum">
              <a:rPr lang="en-GB" smtClean="0"/>
              <a:t>10</a:t>
            </a:fld>
            <a:endParaRPr lang="en-GB"/>
          </a:p>
        </p:txBody>
      </p:sp>
      <p:sp>
        <p:nvSpPr>
          <p:cNvPr id="7" name="Pladsholder til tekst 6">
            <a:extLst>
              <a:ext uri="{FF2B5EF4-FFF2-40B4-BE49-F238E27FC236}">
                <a16:creationId xmlns:a16="http://schemas.microsoft.com/office/drawing/2014/main" id="{E48A3BC0-EE59-C3B3-45F4-3B636B9F07BC}"/>
              </a:ext>
            </a:extLst>
          </p:cNvPr>
          <p:cNvSpPr>
            <a:spLocks noGrp="1"/>
          </p:cNvSpPr>
          <p:nvPr>
            <p:ph type="body" sz="quarter" idx="16"/>
          </p:nvPr>
        </p:nvSpPr>
        <p:spPr/>
        <p:txBody>
          <a:bodyPr/>
          <a:lstStyle/>
          <a:p>
            <a:endParaRPr lang="da-DK"/>
          </a:p>
        </p:txBody>
      </p:sp>
      <p:pic>
        <p:nvPicPr>
          <p:cNvPr id="12" name="Billede 11" descr="Et billede, der indeholder tekst, møbler, sæde, stol">
            <a:extLst>
              <a:ext uri="{FF2B5EF4-FFF2-40B4-BE49-F238E27FC236}">
                <a16:creationId xmlns:a16="http://schemas.microsoft.com/office/drawing/2014/main" id="{C343964A-6843-FA5D-FCC9-20E9B4024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51" y="2299172"/>
            <a:ext cx="5401733" cy="3115411"/>
          </a:xfrm>
          <a:prstGeom prst="rect">
            <a:avLst/>
          </a:prstGeom>
        </p:spPr>
      </p:pic>
      <p:sp>
        <p:nvSpPr>
          <p:cNvPr id="15" name="Text Placeholder 7">
            <a:extLst>
              <a:ext uri="{FF2B5EF4-FFF2-40B4-BE49-F238E27FC236}">
                <a16:creationId xmlns:a16="http://schemas.microsoft.com/office/drawing/2014/main" id="{BDAF7F18-D77F-9DBB-E6FB-610F0ECF8B0D}"/>
              </a:ext>
            </a:extLst>
          </p:cNvPr>
          <p:cNvSpPr txBox="1">
            <a:spLocks noGrp="1"/>
          </p:cNvSpPr>
          <p:nvPr>
            <p:ph type="body" sz="quarter" idx="14"/>
          </p:nvPr>
        </p:nvSpPr>
        <p:spPr>
          <a:xfrm rot="21420000">
            <a:off x="306917" y="523143"/>
            <a:ext cx="1471558" cy="727942"/>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alpha val="0"/>
                  </a:schemeClr>
                </a:solidFill>
                <a:latin typeface="+mj-lt"/>
              </a:rPr>
              <a:t>x</a:t>
            </a:r>
            <a:endParaRPr lang="en-GB">
              <a:solidFill>
                <a:schemeClr val="bg1">
                  <a:alpha val="0"/>
                </a:schemeClr>
              </a:solidFill>
              <a:latin typeface="+mj-lt"/>
            </a:endParaRPr>
          </a:p>
        </p:txBody>
      </p:sp>
      <p:sp>
        <p:nvSpPr>
          <p:cNvPr id="17" name="Tekstfelt 16">
            <a:extLst>
              <a:ext uri="{FF2B5EF4-FFF2-40B4-BE49-F238E27FC236}">
                <a16:creationId xmlns:a16="http://schemas.microsoft.com/office/drawing/2014/main" id="{742907E4-B0DB-92C8-AE70-5E29884C91F7}"/>
              </a:ext>
            </a:extLst>
          </p:cNvPr>
          <p:cNvSpPr txBox="1"/>
          <p:nvPr/>
        </p:nvSpPr>
        <p:spPr>
          <a:xfrm>
            <a:off x="451792" y="535547"/>
            <a:ext cx="1489608" cy="646331"/>
          </a:xfrm>
          <a:prstGeom prst="rect">
            <a:avLst/>
          </a:prstGeom>
          <a:noFill/>
        </p:spPr>
        <p:txBody>
          <a:bodyPr wrap="square">
            <a:spAutoFit/>
          </a:bodyPr>
          <a:lstStyle/>
          <a:p>
            <a:r>
              <a:rPr lang="da-DK" sz="3600">
                <a:solidFill>
                  <a:schemeClr val="bg1"/>
                </a:solidFill>
                <a:latin typeface="+mj-lt"/>
              </a:rPr>
              <a:t>Film</a:t>
            </a:r>
          </a:p>
        </p:txBody>
      </p:sp>
      <p:pic>
        <p:nvPicPr>
          <p:cNvPr id="9" name="Onlinemedier 8" title="Børn der ikke kommer i skole">
            <a:hlinkClick r:id="" action="ppaction://media"/>
            <a:extLst>
              <a:ext uri="{FF2B5EF4-FFF2-40B4-BE49-F238E27FC236}">
                <a16:creationId xmlns:a16="http://schemas.microsoft.com/office/drawing/2014/main" id="{5DCE2A61-2325-F451-7DDC-204BE18371B4}"/>
              </a:ext>
            </a:extLst>
          </p:cNvPr>
          <p:cNvPicPr>
            <a:picLocks noRot="1" noChangeAspect="1"/>
          </p:cNvPicPr>
          <p:nvPr>
            <a:videoFile r:link="rId1"/>
          </p:nvPr>
        </p:nvPicPr>
        <p:blipFill>
          <a:blip r:embed="rId5"/>
          <a:stretch>
            <a:fillRect/>
          </a:stretch>
        </p:blipFill>
        <p:spPr>
          <a:xfrm>
            <a:off x="4375833" y="1672046"/>
            <a:ext cx="7366000" cy="4161790"/>
          </a:xfrm>
          <a:prstGeom prst="rect">
            <a:avLst/>
          </a:prstGeom>
        </p:spPr>
      </p:pic>
    </p:spTree>
    <p:extLst>
      <p:ext uri="{BB962C8B-B14F-4D97-AF65-F5344CB8AC3E}">
        <p14:creationId xmlns:p14="http://schemas.microsoft.com/office/powerpoint/2010/main" val="76827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37A0301-AB09-4761-B17E-32BC4A4B5961}"/>
              </a:ext>
            </a:extLst>
          </p:cNvPr>
          <p:cNvGrpSpPr/>
          <p:nvPr/>
        </p:nvGrpSpPr>
        <p:grpSpPr>
          <a:xfrm>
            <a:off x="8183562" y="0"/>
            <a:ext cx="4008438" cy="6881813"/>
            <a:chOff x="8183562" y="0"/>
            <a:chExt cx="4008438" cy="6881813"/>
          </a:xfrm>
          <a:solidFill>
            <a:schemeClr val="accent1"/>
          </a:solidFill>
        </p:grpSpPr>
        <p:sp>
          <p:nvSpPr>
            <p:cNvPr id="13" name="Rectangle 12">
              <a:extLst>
                <a:ext uri="{FF2B5EF4-FFF2-40B4-BE49-F238E27FC236}">
                  <a16:creationId xmlns:a16="http://schemas.microsoft.com/office/drawing/2014/main" id="{30356CF1-8BBD-41D9-B06C-B897A2EF1B7E}"/>
                </a:ext>
              </a:extLst>
            </p:cNvPr>
            <p:cNvSpPr/>
            <p:nvPr/>
          </p:nvSpPr>
          <p:spPr>
            <a:xfrm>
              <a:off x="8183562" y="0"/>
              <a:ext cx="4008438" cy="6881813"/>
            </a:xfrm>
            <a:prstGeom prst="rect">
              <a:avLst/>
            </a:prstGeom>
            <a:grp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en-GB" sz="1000" err="1">
                <a:solidFill>
                  <a:schemeClr val="bg1"/>
                </a:solidFill>
              </a:endParaRPr>
            </a:p>
          </p:txBody>
        </p:sp>
        <p:sp>
          <p:nvSpPr>
            <p:cNvPr id="14" name="Content Placeholder 13">
              <a:extLst>
                <a:ext uri="{FF2B5EF4-FFF2-40B4-BE49-F238E27FC236}">
                  <a16:creationId xmlns:a16="http://schemas.microsoft.com/office/drawing/2014/main" id="{FBD53AC6-90CC-4B6F-8C68-2DCCFD579674}"/>
                </a:ext>
              </a:extLst>
            </p:cNvPr>
            <p:cNvSpPr txBox="1">
              <a:spLocks/>
            </p:cNvSpPr>
            <p:nvPr/>
          </p:nvSpPr>
          <p:spPr>
            <a:xfrm>
              <a:off x="8613403" y="1449388"/>
              <a:ext cx="3186711" cy="4824412"/>
            </a:xfrm>
            <a:prstGeom prst="rect">
              <a:avLst/>
            </a:prstGeom>
            <a:noFill/>
          </p:spPr>
          <p:txBody>
            <a:bodyPr vert="horz" lIns="0" tIns="0" rIns="0" bIns="0" rtlCol="0" anchor="t" anchorCtr="0">
              <a:noAutofit/>
            </a:bodyPr>
            <a:lstStyle>
              <a:lvl1pPr marL="144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1pPr>
              <a:lvl2pPr marL="25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2pPr>
              <a:lvl3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3pPr>
              <a:lvl4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4pPr>
              <a:lvl5pPr marL="432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bg1"/>
                  </a:solidFill>
                  <a:latin typeface="+mn-lt"/>
                  <a:ea typeface="+mn-ea"/>
                  <a:cs typeface="+mn-cs"/>
                </a:defRPr>
              </a:lvl5pPr>
              <a:lvl6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6pPr>
              <a:lvl7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7pPr>
              <a:lvl8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8pPr>
              <a:lvl9pPr marL="576000" indent="-144000" algn="l" defTabSz="914400" rtl="0" eaLnBrk="1" latinLnBrk="0" hangingPunct="1">
                <a:lnSpc>
                  <a:spcPct val="100000"/>
                </a:lnSpc>
                <a:spcBef>
                  <a:spcPts val="1200"/>
                </a:spcBef>
                <a:buSzPct val="80000"/>
                <a:buFont typeface="Arial" panose="020B0604020202020204" pitchFamily="34" charset="0"/>
                <a:buChar char="•"/>
                <a:defRPr sz="1400" kern="1200">
                  <a:solidFill>
                    <a:schemeClr val="tx1"/>
                  </a:solidFill>
                  <a:latin typeface="+mn-lt"/>
                  <a:ea typeface="+mn-ea"/>
                  <a:cs typeface="+mn-cs"/>
                </a:defRPr>
              </a:lvl9pPr>
            </a:lstStyle>
            <a:p>
              <a:pPr>
                <a:buBlip>
                  <a:blip r:embed="rId3">
                    <a:extLst>
                      <a:ext uri="{96DAC541-7B7A-43D3-8B79-37D633B846F1}">
                        <asvg:svgBlip xmlns:asvg="http://schemas.microsoft.com/office/drawing/2016/SVG/main" r:embed="rId4"/>
                      </a:ext>
                    </a:extLst>
                  </a:blip>
                </a:buBlip>
              </a:pPr>
              <a:r>
                <a:rPr lang="da-DK">
                  <a:solidFill>
                    <a:schemeClr val="tx1"/>
                  </a:solidFill>
                </a:rPr>
                <a:t> Elever med højt fravær i udskolingen (&gt;10 procent) har haft lidt højere fravær end de andre elever i indskolingen.</a:t>
              </a:r>
            </a:p>
            <a:p>
              <a:pPr>
                <a:buBlip>
                  <a:blip r:embed="rId3">
                    <a:extLst>
                      <a:ext uri="{96DAC541-7B7A-43D3-8B79-37D633B846F1}">
                        <asvg:svgBlip xmlns:asvg="http://schemas.microsoft.com/office/drawing/2016/SVG/main" r:embed="rId4"/>
                      </a:ext>
                    </a:extLst>
                  </a:blip>
                </a:buBlip>
              </a:pPr>
              <a:r>
                <a:rPr lang="da-DK">
                  <a:solidFill>
                    <a:schemeClr val="tx1"/>
                  </a:solidFill>
                </a:rPr>
                <a:t> Et fravær på 5-10 procent i de yngste klasser kan være et faresignal.</a:t>
              </a:r>
            </a:p>
            <a:p>
              <a:pPr>
                <a:buBlip>
                  <a:blip r:embed="rId3">
                    <a:extLst>
                      <a:ext uri="{96DAC541-7B7A-43D3-8B79-37D633B846F1}">
                        <asvg:svgBlip xmlns:asvg="http://schemas.microsoft.com/office/drawing/2016/SVG/main" r:embed="rId4"/>
                      </a:ext>
                    </a:extLst>
                  </a:blip>
                </a:buBlip>
              </a:pPr>
              <a:r>
                <a:rPr lang="da-DK">
                  <a:solidFill>
                    <a:schemeClr val="tx1"/>
                  </a:solidFill>
                </a:rPr>
                <a:t> Fraværet stiger kraftigt i 6. klasse (mellemtrinnet).</a:t>
              </a:r>
            </a:p>
            <a:p>
              <a:pPr>
                <a:buBlip>
                  <a:blip r:embed="rId3">
                    <a:extLst>
                      <a:ext uri="{96DAC541-7B7A-43D3-8B79-37D633B846F1}">
                        <asvg:svgBlip xmlns:asvg="http://schemas.microsoft.com/office/drawing/2016/SVG/main" r:embed="rId4"/>
                      </a:ext>
                    </a:extLst>
                  </a:blip>
                </a:buBlip>
              </a:pPr>
              <a:r>
                <a:rPr lang="da-DK">
                  <a:solidFill>
                    <a:schemeClr val="tx1"/>
                  </a:solidFill>
                </a:rPr>
                <a:t> Det er mest retvisende at se på det samlede fravær på tværs af sygefravær, lovligt fravær og ulovligt fravær.</a:t>
              </a:r>
            </a:p>
          </p:txBody>
        </p:sp>
      </p:grpSp>
      <p:sp>
        <p:nvSpPr>
          <p:cNvPr id="15" name="Text Placeholder 14">
            <a:extLst>
              <a:ext uri="{FF2B5EF4-FFF2-40B4-BE49-F238E27FC236}">
                <a16:creationId xmlns:a16="http://schemas.microsoft.com/office/drawing/2014/main" id="{43E21D1B-E3C5-4F98-A113-C72A0B0E97D9}"/>
              </a:ext>
            </a:extLst>
          </p:cNvPr>
          <p:cNvSpPr>
            <a:spLocks noGrp="1"/>
          </p:cNvSpPr>
          <p:nvPr>
            <p:ph type="body" sz="quarter" idx="16"/>
          </p:nvPr>
        </p:nvSpPr>
        <p:spPr/>
        <p:txBody>
          <a:bodyPr/>
          <a:lstStyle/>
          <a:p>
            <a:endParaRPr lang="en-GB"/>
          </a:p>
        </p:txBody>
      </p:sp>
      <p:sp>
        <p:nvSpPr>
          <p:cNvPr id="2" name="Title 1">
            <a:extLst>
              <a:ext uri="{FF2B5EF4-FFF2-40B4-BE49-F238E27FC236}">
                <a16:creationId xmlns:a16="http://schemas.microsoft.com/office/drawing/2014/main" id="{102A1167-24F8-4E4A-B3C5-908241F80661}"/>
              </a:ext>
            </a:extLst>
          </p:cNvPr>
          <p:cNvSpPr>
            <a:spLocks noGrp="1"/>
          </p:cNvSpPr>
          <p:nvPr>
            <p:ph type="title"/>
          </p:nvPr>
        </p:nvSpPr>
        <p:spPr>
          <a:xfrm>
            <a:off x="695324" y="1268414"/>
            <a:ext cx="6027002" cy="889840"/>
          </a:xfrm>
        </p:spPr>
        <p:txBody>
          <a:bodyPr/>
          <a:lstStyle/>
          <a:p>
            <a:r>
              <a:rPr lang="da-DK">
                <a:solidFill>
                  <a:schemeClr val="accent2"/>
                </a:solidFill>
              </a:rPr>
              <a:t>Udvikling af skolefravær </a:t>
            </a:r>
            <a:br>
              <a:rPr lang="da-DK">
                <a:solidFill>
                  <a:schemeClr val="accent2"/>
                </a:solidFill>
              </a:rPr>
            </a:br>
            <a:r>
              <a:rPr lang="da-DK">
                <a:solidFill>
                  <a:schemeClr val="accent2"/>
                </a:solidFill>
              </a:rPr>
              <a:t>set over et </a:t>
            </a:r>
            <a:endParaRPr lang="en-GB">
              <a:solidFill>
                <a:schemeClr val="bg1"/>
              </a:solidFill>
            </a:endParaRPr>
          </a:p>
        </p:txBody>
      </p:sp>
      <p:grpSp>
        <p:nvGrpSpPr>
          <p:cNvPr id="3" name="Group 2">
            <a:extLst>
              <a:ext uri="{FF2B5EF4-FFF2-40B4-BE49-F238E27FC236}">
                <a16:creationId xmlns:a16="http://schemas.microsoft.com/office/drawing/2014/main" id="{F858AB9C-1FBD-48E4-A179-98CE9908AAA3}"/>
              </a:ext>
            </a:extLst>
          </p:cNvPr>
          <p:cNvGrpSpPr/>
          <p:nvPr/>
        </p:nvGrpSpPr>
        <p:grpSpPr>
          <a:xfrm>
            <a:off x="2753052" y="1800846"/>
            <a:ext cx="2124691" cy="633535"/>
            <a:chOff x="2157718" y="1906486"/>
            <a:chExt cx="895376" cy="633535"/>
          </a:xfrm>
        </p:grpSpPr>
        <p:sp>
          <p:nvSpPr>
            <p:cNvPr id="19" name="Rectangle 18">
              <a:extLst>
                <a:ext uri="{FF2B5EF4-FFF2-40B4-BE49-F238E27FC236}">
                  <a16:creationId xmlns:a16="http://schemas.microsoft.com/office/drawing/2014/main" id="{92936FEB-C97F-4D4B-BAFD-30FD2B5C0ACC}"/>
                </a:ext>
              </a:extLst>
            </p:cNvPr>
            <p:cNvSpPr/>
            <p:nvPr/>
          </p:nvSpPr>
          <p:spPr>
            <a:xfrm>
              <a:off x="2212027" y="1949124"/>
              <a:ext cx="786758" cy="526154"/>
            </a:xfrm>
            <a:prstGeom prst="rect">
              <a:avLst/>
            </a:prstGeom>
            <a:solidFill>
              <a:schemeClr val="accent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en-GB" sz="800" err="1">
                <a:solidFill>
                  <a:schemeClr val="bg1"/>
                </a:solidFill>
              </a:endParaRPr>
            </a:p>
          </p:txBody>
        </p:sp>
        <p:sp>
          <p:nvSpPr>
            <p:cNvPr id="8" name="Title 1">
              <a:extLst>
                <a:ext uri="{FF2B5EF4-FFF2-40B4-BE49-F238E27FC236}">
                  <a16:creationId xmlns:a16="http://schemas.microsoft.com/office/drawing/2014/main" id="{08070E74-253C-4EB2-9AF2-8B786BE0CDC4}"/>
                </a:ext>
              </a:extLst>
            </p:cNvPr>
            <p:cNvSpPr txBox="1">
              <a:spLocks/>
            </p:cNvSpPr>
            <p:nvPr/>
          </p:nvSpPr>
          <p:spPr>
            <a:xfrm>
              <a:off x="2157718" y="1906486"/>
              <a:ext cx="895376" cy="63353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200" b="0" kern="1200" cap="none" baseline="0">
                  <a:solidFill>
                    <a:schemeClr val="tx2"/>
                  </a:solidFill>
                  <a:latin typeface="+mj-lt"/>
                  <a:ea typeface="+mj-ea"/>
                  <a:cs typeface="+mj-cs"/>
                </a:defRPr>
              </a:lvl1pPr>
            </a:lstStyle>
            <a:p>
              <a:pPr algn="ctr"/>
              <a:r>
                <a:rPr lang="da-DK" sz="3600">
                  <a:solidFill>
                    <a:schemeClr val="bg1"/>
                  </a:solidFill>
                </a:rPr>
                <a:t>skoleliv</a:t>
              </a:r>
              <a:endParaRPr lang="en-GB" sz="3600">
                <a:solidFill>
                  <a:schemeClr val="bg1"/>
                </a:solidFill>
              </a:endParaRPr>
            </a:p>
          </p:txBody>
        </p:sp>
      </p:grpSp>
      <p:grpSp>
        <p:nvGrpSpPr>
          <p:cNvPr id="4" name="Group 3">
            <a:extLst>
              <a:ext uri="{FF2B5EF4-FFF2-40B4-BE49-F238E27FC236}">
                <a16:creationId xmlns:a16="http://schemas.microsoft.com/office/drawing/2014/main" id="{433EC4C9-1CAA-465B-8567-4EE21D438147}"/>
              </a:ext>
            </a:extLst>
          </p:cNvPr>
          <p:cNvGrpSpPr/>
          <p:nvPr/>
        </p:nvGrpSpPr>
        <p:grpSpPr>
          <a:xfrm>
            <a:off x="626326" y="2952750"/>
            <a:ext cx="7069874" cy="3246642"/>
            <a:chOff x="626326" y="2952750"/>
            <a:chExt cx="7069874" cy="3246642"/>
          </a:xfrm>
        </p:grpSpPr>
        <p:pic>
          <p:nvPicPr>
            <p:cNvPr id="16" name="Billede 3">
              <a:extLst>
                <a:ext uri="{FF2B5EF4-FFF2-40B4-BE49-F238E27FC236}">
                  <a16:creationId xmlns:a16="http://schemas.microsoft.com/office/drawing/2014/main" id="{6C9332F8-3B5A-4C23-AD76-3AA79A3698F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487" y="2952750"/>
              <a:ext cx="7068713" cy="2876550"/>
            </a:xfrm>
            <a:prstGeom prst="rect">
              <a:avLst/>
            </a:prstGeom>
          </p:spPr>
        </p:pic>
        <p:sp>
          <p:nvSpPr>
            <p:cNvPr id="17" name="Tekstfelt 7">
              <a:extLst>
                <a:ext uri="{FF2B5EF4-FFF2-40B4-BE49-F238E27FC236}">
                  <a16:creationId xmlns:a16="http://schemas.microsoft.com/office/drawing/2014/main" id="{82146C64-0570-42F3-B222-BD7CD99A5811}"/>
                </a:ext>
              </a:extLst>
            </p:cNvPr>
            <p:cNvSpPr txBox="1"/>
            <p:nvPr/>
          </p:nvSpPr>
          <p:spPr>
            <a:xfrm>
              <a:off x="626326" y="5953171"/>
              <a:ext cx="6096000" cy="246221"/>
            </a:xfrm>
            <a:prstGeom prst="rect">
              <a:avLst/>
            </a:prstGeom>
            <a:noFill/>
          </p:spPr>
          <p:txBody>
            <a:bodyPr wrap="square" lIns="91440" tIns="45720" rIns="91440" bIns="45720" anchor="t">
              <a:spAutoFit/>
            </a:bodyPr>
            <a:lstStyle/>
            <a:p>
              <a:pPr defTabSz="457200"/>
              <a:r>
                <a:rPr lang="da-DK" sz="1000">
                  <a:solidFill>
                    <a:schemeClr val="accent2"/>
                  </a:solidFill>
                  <a:latin typeface="Open Sans"/>
                  <a:ea typeface="Open Sans"/>
                  <a:cs typeface="Open Sans"/>
                </a:rPr>
                <a:t>Kilde: Panelanalyse af bekymrende skolefravær. VIVE (2020)</a:t>
              </a:r>
            </a:p>
          </p:txBody>
        </p:sp>
      </p:grpSp>
      <p:sp>
        <p:nvSpPr>
          <p:cNvPr id="5" name="TextBox 6">
            <a:extLst>
              <a:ext uri="{FF2B5EF4-FFF2-40B4-BE49-F238E27FC236}">
                <a16:creationId xmlns:a16="http://schemas.microsoft.com/office/drawing/2014/main" id="{53763EED-7C80-427F-5E10-DE8FA426A171}"/>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973271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par>
                                <p:cTn id="11" presetID="42" presetClass="path" presetSubtype="0" decel="100000" fill="hold" nodeType="withEffect">
                                  <p:stCondLst>
                                    <p:cond delay="750"/>
                                  </p:stCondLst>
                                  <p:childTnLst>
                                    <p:animMotion origin="layout" path="M 0.16563 0.00024 L -6.25E-7 0.00024 " pathEditMode="relative" rAng="0" ptsTypes="AA">
                                      <p:cBhvr>
                                        <p:cTn id="12" dur="1250" fill="hold"/>
                                        <p:tgtEl>
                                          <p:spTgt spid="3"/>
                                        </p:tgtEl>
                                        <p:attrNameLst>
                                          <p:attrName>ppt_x</p:attrName>
                                          <p:attrName>ppt_y</p:attrName>
                                        </p:attrNameLst>
                                      </p:cBhvr>
                                      <p:rCtr x="-8281" y="0"/>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childTnLst>
                                </p:cTn>
                              </p:par>
                              <p:par>
                                <p:cTn id="22" presetID="2" presetClass="entr" presetSubtype="2" decel="10000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00" fill="hold"/>
                                        <p:tgtEl>
                                          <p:spTgt spid="11"/>
                                        </p:tgtEl>
                                        <p:attrNameLst>
                                          <p:attrName>ppt_x</p:attrName>
                                        </p:attrNameLst>
                                      </p:cBhvr>
                                      <p:tavLst>
                                        <p:tav tm="0">
                                          <p:val>
                                            <p:strVal val="1+#ppt_w/2"/>
                                          </p:val>
                                        </p:tav>
                                        <p:tav tm="100000">
                                          <p:val>
                                            <p:strVal val="#ppt_x"/>
                                          </p:val>
                                        </p:tav>
                                      </p:tavLst>
                                    </p:anim>
                                    <p:anim calcmode="lin" valueType="num">
                                      <p:cBhvr additive="base">
                                        <p:cTn id="25" dur="12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6AC6-C9C7-4D06-82F0-F567D8FE4A32}"/>
              </a:ext>
            </a:extLst>
          </p:cNvPr>
          <p:cNvSpPr>
            <a:spLocks noGrp="1"/>
          </p:cNvSpPr>
          <p:nvPr>
            <p:ph type="title"/>
          </p:nvPr>
        </p:nvSpPr>
        <p:spPr/>
        <p:txBody>
          <a:bodyPr>
            <a:normAutofit/>
          </a:bodyPr>
          <a:lstStyle/>
          <a:p>
            <a:r>
              <a:rPr lang="da-DK">
                <a:cs typeface="Calibri Light"/>
              </a:rPr>
              <a:t>Skolefravær udvikler sig gradvist</a:t>
            </a:r>
          </a:p>
        </p:txBody>
      </p:sp>
      <p:sp>
        <p:nvSpPr>
          <p:cNvPr id="4" name="Pladsholder til slidenummer 3">
            <a:extLst>
              <a:ext uri="{FF2B5EF4-FFF2-40B4-BE49-F238E27FC236}">
                <a16:creationId xmlns:a16="http://schemas.microsoft.com/office/drawing/2014/main" id="{572629ED-9E68-4941-B38E-92ADA27000E4}"/>
              </a:ext>
            </a:extLst>
          </p:cNvPr>
          <p:cNvSpPr>
            <a:spLocks noGrp="1"/>
          </p:cNvSpPr>
          <p:nvPr>
            <p:ph type="sldNum" sz="quarter" idx="12"/>
          </p:nvPr>
        </p:nvSpPr>
        <p:spPr/>
        <p:txBody>
          <a:bodyPr/>
          <a:lstStyle/>
          <a:p>
            <a:r>
              <a:rPr lang="da-DK"/>
              <a:t>Side </a:t>
            </a:r>
            <a:fld id="{730605FF-F867-A740-A5DE-C65B9C40772E}" type="slidenum">
              <a:rPr lang="da-DK" smtClean="0"/>
              <a:pPr/>
              <a:t>12</a:t>
            </a:fld>
            <a:endParaRPr lang="da-DK"/>
          </a:p>
        </p:txBody>
      </p:sp>
      <p:sp>
        <p:nvSpPr>
          <p:cNvPr id="15" name="Tekstfelt 14">
            <a:extLst>
              <a:ext uri="{FF2B5EF4-FFF2-40B4-BE49-F238E27FC236}">
                <a16:creationId xmlns:a16="http://schemas.microsoft.com/office/drawing/2014/main" id="{0D8EDA29-CBC5-13E7-5FCB-AE6E03B2DABC}"/>
              </a:ext>
            </a:extLst>
          </p:cNvPr>
          <p:cNvSpPr txBox="1"/>
          <p:nvPr/>
        </p:nvSpPr>
        <p:spPr>
          <a:xfrm>
            <a:off x="148906"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giver udtryk for, at det ikke vil i skole/spørger om det kan blive hjemme. </a:t>
            </a:r>
          </a:p>
        </p:txBody>
      </p:sp>
      <p:sp>
        <p:nvSpPr>
          <p:cNvPr id="16" name="Tekstfelt 15">
            <a:extLst>
              <a:ext uri="{FF2B5EF4-FFF2-40B4-BE49-F238E27FC236}">
                <a16:creationId xmlns:a16="http://schemas.microsoft.com/office/drawing/2014/main" id="{8355BBCA-D6E3-F59A-41C8-9E9AC6517902}"/>
              </a:ext>
            </a:extLst>
          </p:cNvPr>
          <p:cNvSpPr txBox="1"/>
          <p:nvPr/>
        </p:nvSpPr>
        <p:spPr>
          <a:xfrm>
            <a:off x="1874004"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Det er vanskeligt at få barnet af sted i skole om morgenen.</a:t>
            </a:r>
          </a:p>
        </p:txBody>
      </p:sp>
      <p:sp>
        <p:nvSpPr>
          <p:cNvPr id="17" name="Tekstfelt 16">
            <a:extLst>
              <a:ext uri="{FF2B5EF4-FFF2-40B4-BE49-F238E27FC236}">
                <a16:creationId xmlns:a16="http://schemas.microsoft.com/office/drawing/2014/main" id="{CF497174-B725-53BF-3B09-9FF05CAE5790}"/>
              </a:ext>
            </a:extLst>
          </p:cNvPr>
          <p:cNvSpPr txBox="1"/>
          <p:nvPr/>
        </p:nvSpPr>
        <p:spPr>
          <a:xfrm>
            <a:off x="3599102"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forsøger at undgå at komme af sted, trækker f.eks. tiden, kommer for sent. Lykkes fortsat med at komme i skole.</a:t>
            </a:r>
          </a:p>
        </p:txBody>
      </p:sp>
      <p:sp>
        <p:nvSpPr>
          <p:cNvPr id="18" name="Tekstfelt 17">
            <a:extLst>
              <a:ext uri="{FF2B5EF4-FFF2-40B4-BE49-F238E27FC236}">
                <a16:creationId xmlns:a16="http://schemas.microsoft.com/office/drawing/2014/main" id="{1427D8D9-AECD-04CF-D90E-A17DCF94DFF5}"/>
              </a:ext>
            </a:extLst>
          </p:cNvPr>
          <p:cNvSpPr txBox="1"/>
          <p:nvPr/>
        </p:nvSpPr>
        <p:spPr>
          <a:xfrm>
            <a:off x="5324200"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Periodisk fravær f.eks. i  enkelte timer, går hjem fra skole før skoledagen er slut.</a:t>
            </a:r>
          </a:p>
        </p:txBody>
      </p:sp>
      <p:sp>
        <p:nvSpPr>
          <p:cNvPr id="19" name="Tekstfelt 18">
            <a:extLst>
              <a:ext uri="{FF2B5EF4-FFF2-40B4-BE49-F238E27FC236}">
                <a16:creationId xmlns:a16="http://schemas.microsoft.com/office/drawing/2014/main" id="{F67FAC90-0173-6F59-E6F2-D8E08C9F1951}"/>
              </a:ext>
            </a:extLst>
          </p:cNvPr>
          <p:cNvSpPr txBox="1"/>
          <p:nvPr/>
        </p:nvSpPr>
        <p:spPr>
          <a:xfrm>
            <a:off x="7049298"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Fravær fra undervisningen kombineret med skolegang.</a:t>
            </a:r>
          </a:p>
        </p:txBody>
      </p:sp>
      <p:sp>
        <p:nvSpPr>
          <p:cNvPr id="20" name="Tekstfelt 19">
            <a:extLst>
              <a:ext uri="{FF2B5EF4-FFF2-40B4-BE49-F238E27FC236}">
                <a16:creationId xmlns:a16="http://schemas.microsoft.com/office/drawing/2014/main" id="{65DC654D-E0E4-61A6-50FC-E0E812DF9C97}"/>
              </a:ext>
            </a:extLst>
          </p:cNvPr>
          <p:cNvSpPr txBox="1"/>
          <p:nvPr/>
        </p:nvSpPr>
        <p:spPr>
          <a:xfrm>
            <a:off x="8774396" y="3750260"/>
            <a:ext cx="1404000" cy="1255776"/>
          </a:xfrm>
          <a:prstGeom prst="rect">
            <a:avLst/>
          </a:prstGeom>
          <a:noFill/>
        </p:spPr>
        <p:txBody>
          <a:bodyPr wrap="square" lIns="0" tIns="0" rIns="0" bIns="0" rtlCol="0" anchor="t">
            <a:noAutofit/>
          </a:bodyPr>
          <a:lstStyle/>
          <a:p>
            <a:pPr algn="l">
              <a:lnSpc>
                <a:spcPct val="110000"/>
              </a:lnSpc>
              <a:spcBef>
                <a:spcPts val="1200"/>
              </a:spcBef>
              <a:buSzPct val="80000"/>
            </a:pPr>
            <a:r>
              <a:rPr lang="da-DK" sz="1100">
                <a:solidFill>
                  <a:schemeClr val="accent2"/>
                </a:solidFill>
              </a:rPr>
              <a:t>Fuldt fraværende fra skolen i bestemte perioder af skoleåret, f.eks. efter ferier.</a:t>
            </a:r>
          </a:p>
        </p:txBody>
      </p:sp>
      <p:sp>
        <p:nvSpPr>
          <p:cNvPr id="21" name="Tekstfelt 20">
            <a:extLst>
              <a:ext uri="{FF2B5EF4-FFF2-40B4-BE49-F238E27FC236}">
                <a16:creationId xmlns:a16="http://schemas.microsoft.com/office/drawing/2014/main" id="{B5AA4B66-9B3B-30FB-028B-C6FFFFC8F92E}"/>
              </a:ext>
            </a:extLst>
          </p:cNvPr>
          <p:cNvSpPr txBox="1"/>
          <p:nvPr/>
        </p:nvSpPr>
        <p:spPr>
          <a:xfrm>
            <a:off x="10499495"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Fuldt fraværende fra skolen i en lang periode.</a:t>
            </a:r>
          </a:p>
        </p:txBody>
      </p:sp>
      <p:sp>
        <p:nvSpPr>
          <p:cNvPr id="22" name="Tekstfelt 21">
            <a:extLst>
              <a:ext uri="{FF2B5EF4-FFF2-40B4-BE49-F238E27FC236}">
                <a16:creationId xmlns:a16="http://schemas.microsoft.com/office/drawing/2014/main" id="{FE8E7997-119B-C9C6-9DDC-250D88127991}"/>
              </a:ext>
            </a:extLst>
          </p:cNvPr>
          <p:cNvSpPr txBox="1"/>
          <p:nvPr/>
        </p:nvSpPr>
        <p:spPr>
          <a:xfrm>
            <a:off x="1568535"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Begyndende skolefravær</a:t>
            </a:r>
            <a:endParaRPr lang="da-DK" sz="2400" b="1" err="1">
              <a:solidFill>
                <a:schemeClr val="accent2"/>
              </a:solidFill>
              <a:latin typeface="+mj-lt"/>
            </a:endParaRPr>
          </a:p>
        </p:txBody>
      </p:sp>
      <p:sp>
        <p:nvSpPr>
          <p:cNvPr id="23" name="Tekstfelt 22">
            <a:extLst>
              <a:ext uri="{FF2B5EF4-FFF2-40B4-BE49-F238E27FC236}">
                <a16:creationId xmlns:a16="http://schemas.microsoft.com/office/drawing/2014/main" id="{ACBB40BE-0386-D161-3B73-ABB578796106}"/>
              </a:ext>
            </a:extLst>
          </p:cNvPr>
          <p:cNvSpPr txBox="1"/>
          <p:nvPr/>
        </p:nvSpPr>
        <p:spPr>
          <a:xfrm>
            <a:off x="5306110"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Moderat skolefravær</a:t>
            </a:r>
          </a:p>
        </p:txBody>
      </p:sp>
      <p:sp>
        <p:nvSpPr>
          <p:cNvPr id="24" name="Tekstfelt 23">
            <a:extLst>
              <a:ext uri="{FF2B5EF4-FFF2-40B4-BE49-F238E27FC236}">
                <a16:creationId xmlns:a16="http://schemas.microsoft.com/office/drawing/2014/main" id="{264DC133-201D-4BCA-4A17-1232E8CA682E}"/>
              </a:ext>
            </a:extLst>
          </p:cNvPr>
          <p:cNvSpPr txBox="1"/>
          <p:nvPr/>
        </p:nvSpPr>
        <p:spPr>
          <a:xfrm>
            <a:off x="8777463"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Omfattende skolefravær</a:t>
            </a:r>
            <a:endParaRPr lang="da-DK" sz="2400" b="1" err="1">
              <a:solidFill>
                <a:schemeClr val="accent2"/>
              </a:solidFill>
              <a:latin typeface="+mj-lt"/>
            </a:endParaRPr>
          </a:p>
        </p:txBody>
      </p:sp>
      <p:cxnSp>
        <p:nvCxnSpPr>
          <p:cNvPr id="26" name="Lige forbindelse 25">
            <a:extLst>
              <a:ext uri="{FF2B5EF4-FFF2-40B4-BE49-F238E27FC236}">
                <a16:creationId xmlns:a16="http://schemas.microsoft.com/office/drawing/2014/main" id="{F20F3718-26CF-92CE-9D94-07FF0AEA559E}"/>
              </a:ext>
            </a:extLst>
          </p:cNvPr>
          <p:cNvCxnSpPr>
            <a:cxnSpLocks/>
          </p:cNvCxnSpPr>
          <p:nvPr/>
        </p:nvCxnSpPr>
        <p:spPr>
          <a:xfrm>
            <a:off x="5107514" y="2036498"/>
            <a:ext cx="0" cy="306000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9054E1CF-B81F-7BFD-BE69-4E21DDEDB489}"/>
              </a:ext>
            </a:extLst>
          </p:cNvPr>
          <p:cNvSpPr txBox="1"/>
          <p:nvPr/>
        </p:nvSpPr>
        <p:spPr>
          <a:xfrm>
            <a:off x="108930" y="5498504"/>
            <a:ext cx="4219366" cy="392698"/>
          </a:xfrm>
          <a:prstGeom prst="rect">
            <a:avLst/>
          </a:prstGeom>
          <a:noFill/>
        </p:spPr>
        <p:txBody>
          <a:bodyPr wrap="square" lIns="0" tIns="0" rIns="0" bIns="0" rtlCol="0">
            <a:noAutofit/>
          </a:bodyPr>
          <a:lstStyle/>
          <a:p>
            <a:pPr algn="ctr">
              <a:lnSpc>
                <a:spcPct val="110000"/>
              </a:lnSpc>
              <a:spcBef>
                <a:spcPts val="1200"/>
              </a:spcBef>
              <a:buSzPct val="80000"/>
            </a:pPr>
            <a:r>
              <a:rPr lang="da-DK" sz="2000" b="1">
                <a:solidFill>
                  <a:schemeClr val="bg1"/>
                </a:solidFill>
                <a:highlight>
                  <a:srgbClr val="000000"/>
                </a:highlight>
                <a:latin typeface="+mj-lt"/>
              </a:rPr>
              <a:t>Tegn, der ofte viser sig derhjemme</a:t>
            </a:r>
            <a:endParaRPr lang="da-DK" sz="2000" b="1" err="1">
              <a:solidFill>
                <a:srgbClr val="FF0000"/>
              </a:solidFill>
              <a:latin typeface="+mj-lt"/>
            </a:endParaRPr>
          </a:p>
        </p:txBody>
      </p:sp>
      <p:sp>
        <p:nvSpPr>
          <p:cNvPr id="30" name="Tekstfelt 29">
            <a:extLst>
              <a:ext uri="{FF2B5EF4-FFF2-40B4-BE49-F238E27FC236}">
                <a16:creationId xmlns:a16="http://schemas.microsoft.com/office/drawing/2014/main" id="{CD9E032A-95BE-0DFE-ACBC-D294D87CC70D}"/>
              </a:ext>
            </a:extLst>
          </p:cNvPr>
          <p:cNvSpPr txBox="1"/>
          <p:nvPr/>
        </p:nvSpPr>
        <p:spPr>
          <a:xfrm>
            <a:off x="6042519" y="1267135"/>
            <a:ext cx="3708000" cy="392698"/>
          </a:xfrm>
          <a:prstGeom prst="rect">
            <a:avLst/>
          </a:prstGeom>
          <a:noFill/>
        </p:spPr>
        <p:txBody>
          <a:bodyPr wrap="square" lIns="0" tIns="0" rIns="0" bIns="0" rtlCol="0">
            <a:noAutofit/>
          </a:bodyPr>
          <a:lstStyle/>
          <a:p>
            <a:pPr algn="l">
              <a:lnSpc>
                <a:spcPct val="110000"/>
              </a:lnSpc>
              <a:spcBef>
                <a:spcPts val="1200"/>
              </a:spcBef>
              <a:buSzPct val="80000"/>
            </a:pPr>
            <a:r>
              <a:rPr lang="da-DK" sz="2000" b="1">
                <a:solidFill>
                  <a:schemeClr val="bg1"/>
                </a:solidFill>
                <a:highlight>
                  <a:srgbClr val="000000"/>
                </a:highlight>
                <a:latin typeface="+mj-lt"/>
              </a:rPr>
              <a:t>Tegn der viser sig i skolen</a:t>
            </a:r>
            <a:endParaRPr lang="da-DK" sz="2000" b="1" err="1">
              <a:solidFill>
                <a:schemeClr val="bg1"/>
              </a:solidFill>
              <a:highlight>
                <a:srgbClr val="000000"/>
              </a:highlight>
              <a:latin typeface="+mj-lt"/>
            </a:endParaRPr>
          </a:p>
        </p:txBody>
      </p:sp>
      <p:cxnSp>
        <p:nvCxnSpPr>
          <p:cNvPr id="9" name="Forbindelse: buet 8">
            <a:extLst>
              <a:ext uri="{FF2B5EF4-FFF2-40B4-BE49-F238E27FC236}">
                <a16:creationId xmlns:a16="http://schemas.microsoft.com/office/drawing/2014/main" id="{D8530EE0-48BB-3603-90F0-C377AEAFF05F}"/>
              </a:ext>
            </a:extLst>
          </p:cNvPr>
          <p:cNvCxnSpPr>
            <a:cxnSpLocks/>
          </p:cNvCxnSpPr>
          <p:nvPr/>
        </p:nvCxnSpPr>
        <p:spPr>
          <a:xfrm rot="5400000" flipH="1" flipV="1">
            <a:off x="5131255" y="1463057"/>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7" name="Forbindelse: buet 26">
            <a:extLst>
              <a:ext uri="{FF2B5EF4-FFF2-40B4-BE49-F238E27FC236}">
                <a16:creationId xmlns:a16="http://schemas.microsoft.com/office/drawing/2014/main" id="{9AB10E6C-3AEB-1960-BCA5-929E77E9EB05}"/>
              </a:ext>
            </a:extLst>
          </p:cNvPr>
          <p:cNvCxnSpPr>
            <a:cxnSpLocks/>
          </p:cNvCxnSpPr>
          <p:nvPr/>
        </p:nvCxnSpPr>
        <p:spPr>
          <a:xfrm flipV="1">
            <a:off x="4628880" y="5162612"/>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8" name="Ligebenet trekant 27">
            <a:extLst>
              <a:ext uri="{FF2B5EF4-FFF2-40B4-BE49-F238E27FC236}">
                <a16:creationId xmlns:a16="http://schemas.microsoft.com/office/drawing/2014/main" id="{0C029779-1D51-845E-78F6-793FC6223811}"/>
              </a:ext>
            </a:extLst>
          </p:cNvPr>
          <p:cNvSpPr/>
          <p:nvPr/>
        </p:nvSpPr>
        <p:spPr>
          <a:xfrm rot="15907721">
            <a:off x="4431989" y="5555261"/>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1" name="Ligebenet trekant 27">
            <a:extLst>
              <a:ext uri="{FF2B5EF4-FFF2-40B4-BE49-F238E27FC236}">
                <a16:creationId xmlns:a16="http://schemas.microsoft.com/office/drawing/2014/main" id="{6850173D-AD9E-03A8-A684-D37F91E043CA}"/>
              </a:ext>
            </a:extLst>
          </p:cNvPr>
          <p:cNvSpPr/>
          <p:nvPr/>
        </p:nvSpPr>
        <p:spPr>
          <a:xfrm rot="15784112" flipV="1">
            <a:off x="5651552" y="1320357"/>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7" name="Pladsholder til indhold 7" descr="Et billede, der indeholder tekst&#10;&#10;Automatisk genereret beskrivelse">
            <a:extLst>
              <a:ext uri="{FF2B5EF4-FFF2-40B4-BE49-F238E27FC236}">
                <a16:creationId xmlns:a16="http://schemas.microsoft.com/office/drawing/2014/main" id="{AA63FE49-FAA3-A771-0259-F929D24119F4}"/>
              </a:ext>
            </a:extLst>
          </p:cNvPr>
          <p:cNvPicPr>
            <a:picLocks noChangeAspect="1"/>
          </p:cNvPicPr>
          <p:nvPr/>
        </p:nvPicPr>
        <p:blipFill rotWithShape="1">
          <a:blip r:embed="rId3"/>
          <a:srcRect t="16848" b="57044"/>
          <a:stretch/>
        </p:blipFill>
        <p:spPr>
          <a:xfrm>
            <a:off x="0" y="3072003"/>
            <a:ext cx="12344400" cy="677481"/>
          </a:xfrm>
          <a:prstGeom prst="flowChartOffpageConnector">
            <a:avLst/>
          </a:prstGeom>
        </p:spPr>
      </p:pic>
      <p:sp>
        <p:nvSpPr>
          <p:cNvPr id="3" name="TextBox 6">
            <a:extLst>
              <a:ext uri="{FF2B5EF4-FFF2-40B4-BE49-F238E27FC236}">
                <a16:creationId xmlns:a16="http://schemas.microsoft.com/office/drawing/2014/main" id="{1424F4CA-77C7-81A0-FCED-4BD8DB7C12D0}"/>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114738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9" grpId="0"/>
      <p:bldP spid="30" grpId="0"/>
      <p:bldP spid="2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møbler, sæde, stol&#10;&#10;Automatisk genereret beskrivelse">
            <a:extLst>
              <a:ext uri="{FF2B5EF4-FFF2-40B4-BE49-F238E27FC236}">
                <a16:creationId xmlns:a16="http://schemas.microsoft.com/office/drawing/2014/main" id="{41C7168F-87F6-3745-3446-C77D042E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40" y="2024909"/>
            <a:ext cx="9083040" cy="5109210"/>
          </a:xfrm>
          <a:prstGeom prst="rect">
            <a:avLst/>
          </a:prstGeom>
        </p:spPr>
      </p:pic>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er </a:t>
            </a:r>
            <a:r>
              <a:rPr lang="en-US" b="1" err="1">
                <a:cs typeface="Calibri Light"/>
              </a:rPr>
              <a:t>altid</a:t>
            </a:r>
            <a:r>
              <a:rPr lang="en-US" b="1">
                <a:cs typeface="Calibri Light"/>
              </a:rPr>
              <a:t> et </a:t>
            </a:r>
            <a:r>
              <a:rPr lang="en-US" b="1" err="1">
                <a:cs typeface="Calibri Light"/>
              </a:rPr>
              <a:t>sammensat</a:t>
            </a:r>
            <a:r>
              <a:rPr lang="en-US" b="1">
                <a:cs typeface="Calibri Light"/>
              </a:rPr>
              <a:t> problem</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idx="1"/>
          </p:nvPr>
        </p:nvSpPr>
        <p:spPr>
          <a:xfrm>
            <a:off x="442913" y="1198563"/>
            <a:ext cx="11306175" cy="833850"/>
          </a:xfrm>
        </p:spPr>
        <p:txBody>
          <a:bodyPr lIns="91440" tIns="45720" rIns="91440" bIns="45720" anchor="t">
            <a:normAutofit/>
          </a:bodyPr>
          <a:lstStyle/>
          <a:p>
            <a:pPr marL="0" indent="0">
              <a:spcBef>
                <a:spcPts val="0"/>
              </a:spcBef>
              <a:buNone/>
            </a:pPr>
            <a:r>
              <a:rPr lang="da-DK" sz="1800">
                <a:ea typeface="Open Sans"/>
                <a:cs typeface="Calibri"/>
              </a:rPr>
              <a:t>Skolefravær kan opstå for </a:t>
            </a:r>
            <a:r>
              <a:rPr lang="da-DK" sz="1800" i="1">
                <a:ea typeface="Open Sans"/>
                <a:cs typeface="Calibri"/>
              </a:rPr>
              <a:t>alle </a:t>
            </a:r>
            <a:r>
              <a:rPr lang="da-DK" sz="1800">
                <a:ea typeface="Open Sans"/>
                <a:cs typeface="Calibri"/>
              </a:rPr>
              <a:t>børn</a:t>
            </a:r>
            <a:r>
              <a:rPr lang="en-US" sz="1800">
                <a:ea typeface="Open Sans"/>
                <a:cs typeface="Open Sans"/>
              </a:rPr>
              <a:t>. </a:t>
            </a:r>
            <a:r>
              <a:rPr lang="da-DK" sz="1800">
                <a:ea typeface="Open Sans"/>
                <a:cs typeface="Open Sans"/>
              </a:rPr>
              <a:t>Skolefravær er et komplekst problem med mange årsager. </a:t>
            </a:r>
          </a:p>
          <a:p>
            <a:pPr marL="0" indent="0">
              <a:spcBef>
                <a:spcPts val="0"/>
              </a:spcBef>
              <a:buNone/>
            </a:pPr>
            <a:r>
              <a:rPr lang="da-DK" sz="1800">
                <a:ea typeface="Open Sans"/>
                <a:cs typeface="Open Sans"/>
              </a:rPr>
              <a:t>Det kan f.eks. handle om</a:t>
            </a:r>
            <a:r>
              <a:rPr lang="da-DK" sz="1800">
                <a:ea typeface="Open Sans"/>
              </a:rPr>
              <a:t>…</a:t>
            </a:r>
            <a:endParaRPr lang="da-DK" sz="1800">
              <a:cs typeface="Times New Roman"/>
            </a:endParaRPr>
          </a:p>
          <a:p>
            <a:endParaRPr lang="en-US"/>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13</a:t>
            </a:fld>
            <a:endParaRPr lang="da-DK"/>
          </a:p>
        </p:txBody>
      </p:sp>
      <p:sp>
        <p:nvSpPr>
          <p:cNvPr id="18" name="Tekstfelt 17">
            <a:extLst>
              <a:ext uri="{FF2B5EF4-FFF2-40B4-BE49-F238E27FC236}">
                <a16:creationId xmlns:a16="http://schemas.microsoft.com/office/drawing/2014/main" id="{AF249407-D950-25DB-1549-11E2013532FB}"/>
              </a:ext>
            </a:extLst>
          </p:cNvPr>
          <p:cNvSpPr txBox="1"/>
          <p:nvPr/>
        </p:nvSpPr>
        <p:spPr>
          <a:xfrm>
            <a:off x="876543" y="2480450"/>
            <a:ext cx="3332480" cy="369332"/>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u</a:t>
            </a:r>
            <a:r>
              <a:rPr lang="da-DK" i="1">
                <a:effectLst/>
                <a:latin typeface="ImaginaryFriendBBW00-Rg" panose="02000506000000020004" pitchFamily="2" charset="0"/>
                <a:ea typeface="Calibri" panose="020F0502020204030204" pitchFamily="34" charset="0"/>
                <a:cs typeface="Segoe UI" panose="020B0502040204020203" pitchFamily="34" charset="0"/>
              </a:rPr>
              <a:t>ro eller uforudsigelighed…</a:t>
            </a:r>
            <a:endParaRPr lang="da-DK" i="1">
              <a:effectLst/>
              <a:latin typeface="ImaginaryFriendBBW00-Rg" panose="02000506000000020004" pitchFamily="2" charset="0"/>
              <a:ea typeface="Calibri" panose="020F0502020204030204" pitchFamily="34" charset="0"/>
            </a:endParaRPr>
          </a:p>
        </p:txBody>
      </p:sp>
      <p:sp>
        <p:nvSpPr>
          <p:cNvPr id="19" name="Tekstfelt 18">
            <a:extLst>
              <a:ext uri="{FF2B5EF4-FFF2-40B4-BE49-F238E27FC236}">
                <a16:creationId xmlns:a16="http://schemas.microsoft.com/office/drawing/2014/main" id="{2647EFD3-E0ED-1DF4-DB44-4B93A3703BD3}"/>
              </a:ext>
            </a:extLst>
          </p:cNvPr>
          <p:cNvSpPr txBox="1"/>
          <p:nvPr/>
        </p:nvSpPr>
        <p:spPr>
          <a:xfrm>
            <a:off x="6638065" y="2480450"/>
            <a:ext cx="422216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svære /svage relationer til klassekammerater eller lærere …</a:t>
            </a:r>
            <a:endParaRPr lang="da-DK" i="1">
              <a:effectLst/>
              <a:latin typeface="ImaginaryFriendBBW00-Rg" panose="02000506000000020004" pitchFamily="2" charset="0"/>
              <a:ea typeface="Calibri" panose="020F0502020204030204" pitchFamily="34" charset="0"/>
            </a:endParaRPr>
          </a:p>
        </p:txBody>
      </p:sp>
      <p:sp>
        <p:nvSpPr>
          <p:cNvPr id="20" name="Tekstfelt 19">
            <a:extLst>
              <a:ext uri="{FF2B5EF4-FFF2-40B4-BE49-F238E27FC236}">
                <a16:creationId xmlns:a16="http://schemas.microsoft.com/office/drawing/2014/main" id="{E259FB0D-0C7F-7374-38EA-2F800E4B824E}"/>
              </a:ext>
            </a:extLst>
          </p:cNvPr>
          <p:cNvSpPr txBox="1"/>
          <p:nvPr/>
        </p:nvSpPr>
        <p:spPr>
          <a:xfrm>
            <a:off x="7170468" y="365282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latin typeface="ImaginaryFriendBBW00-Rg" panose="02000506000000020004" pitchFamily="2" charset="0"/>
                <a:ea typeface="Calibri" panose="020F0502020204030204" pitchFamily="34" charset="0"/>
                <a:cs typeface="Segoe UI" panose="020B0502040204020203" pitchFamily="34" charset="0"/>
              </a:rPr>
              <a:t>u</a:t>
            </a:r>
            <a:r>
              <a:rPr lang="da-DK" i="1">
                <a:effectLst/>
                <a:latin typeface="ImaginaryFriendBBW00-Rg" panose="02000506000000020004" pitchFamily="2" charset="0"/>
                <a:ea typeface="Calibri" panose="020F0502020204030204" pitchFamily="34" charset="0"/>
                <a:cs typeface="Segoe UI" panose="020B0502040204020203" pitchFamily="34" charset="0"/>
              </a:rPr>
              <a:t>ndervisning, som eleven synes er kedelig eller for svær…</a:t>
            </a:r>
            <a:endParaRPr lang="da-DK" i="1">
              <a:effectLst/>
              <a:latin typeface="ImaginaryFriendBBW00-Rg" panose="02000506000000020004" pitchFamily="2" charset="0"/>
              <a:ea typeface="Calibri" panose="020F0502020204030204" pitchFamily="34" charset="0"/>
            </a:endParaRPr>
          </a:p>
        </p:txBody>
      </p:sp>
      <p:sp>
        <p:nvSpPr>
          <p:cNvPr id="21" name="Tekstfelt 20">
            <a:extLst>
              <a:ext uri="{FF2B5EF4-FFF2-40B4-BE49-F238E27FC236}">
                <a16:creationId xmlns:a16="http://schemas.microsoft.com/office/drawing/2014/main" id="{D57E9DE6-A294-DEE9-0027-563B690A478A}"/>
              </a:ext>
            </a:extLst>
          </p:cNvPr>
          <p:cNvSpPr txBox="1"/>
          <p:nvPr/>
        </p:nvSpPr>
        <p:spPr>
          <a:xfrm>
            <a:off x="1232744" y="369588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følelse af ikke at høre til i skolens fællesskab…</a:t>
            </a:r>
            <a:endParaRPr lang="da-DK" i="1">
              <a:effectLst/>
              <a:latin typeface="ImaginaryFriendBBW00-Rg" panose="02000506000000020004" pitchFamily="2" charset="0"/>
              <a:ea typeface="Calibri" panose="020F0502020204030204" pitchFamily="34" charset="0"/>
            </a:endParaRPr>
          </a:p>
        </p:txBody>
      </p:sp>
      <p:sp>
        <p:nvSpPr>
          <p:cNvPr id="22" name="Tekstfelt 21">
            <a:extLst>
              <a:ext uri="{FF2B5EF4-FFF2-40B4-BE49-F238E27FC236}">
                <a16:creationId xmlns:a16="http://schemas.microsoft.com/office/drawing/2014/main" id="{45C09E1B-F734-44AE-F386-9BA2D10A48BB}"/>
              </a:ext>
            </a:extLst>
          </p:cNvPr>
          <p:cNvSpPr txBox="1"/>
          <p:nvPr/>
        </p:nvSpPr>
        <p:spPr>
          <a:xfrm>
            <a:off x="442914" y="5169321"/>
            <a:ext cx="4059716" cy="923330"/>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skift og ændringer i elevens liv (lærerskift, nye situationer i familien, flytning)…</a:t>
            </a:r>
            <a:endParaRPr lang="da-DK" i="1">
              <a:effectLst/>
              <a:latin typeface="ImaginaryFriendBBW00-Rg" panose="02000506000000020004" pitchFamily="2" charset="0"/>
              <a:ea typeface="Calibri" panose="020F0502020204030204" pitchFamily="34" charset="0"/>
            </a:endParaRPr>
          </a:p>
        </p:txBody>
      </p:sp>
      <p:sp>
        <p:nvSpPr>
          <p:cNvPr id="23" name="Tekstfelt 22">
            <a:extLst>
              <a:ext uri="{FF2B5EF4-FFF2-40B4-BE49-F238E27FC236}">
                <a16:creationId xmlns:a16="http://schemas.microsoft.com/office/drawing/2014/main" id="{DC5F2D62-7E57-C1A6-0E6F-45AF4244B3EE}"/>
              </a:ext>
            </a:extLst>
          </p:cNvPr>
          <p:cNvSpPr txBox="1"/>
          <p:nvPr/>
        </p:nvSpPr>
        <p:spPr>
          <a:xfrm>
            <a:off x="7588704" y="5102200"/>
            <a:ext cx="3800383" cy="830997"/>
          </a:xfrm>
          <a:prstGeom prst="rect">
            <a:avLst/>
          </a:prstGeom>
          <a:noFill/>
        </p:spPr>
        <p:txBody>
          <a:bodyPr wrap="square">
            <a:spAutoFit/>
          </a:bodyPr>
          <a:lstStyle/>
          <a:p>
            <a:r>
              <a:rPr lang="da-DK" sz="2400" b="1" i="1">
                <a:latin typeface="ImaginaryFriendBBW00-Rg" panose="02000506000000020004" pitchFamily="2" charset="0"/>
                <a:cs typeface="Segoe UI" panose="020B0502040204020203" pitchFamily="34" charset="0"/>
              </a:rPr>
              <a:t>… </a:t>
            </a:r>
            <a:r>
              <a:rPr lang="da-DK" sz="2400" b="1" i="1">
                <a:effectLst/>
                <a:latin typeface="ImaginaryFriendBBW00-Rg" panose="02000506000000020004" pitchFamily="2" charset="0"/>
                <a:ea typeface="Calibri" panose="020F0502020204030204" pitchFamily="34" charset="0"/>
              </a:rPr>
              <a:t>og det er sjældent muligt at pege på en enkelt årsag</a:t>
            </a:r>
            <a:r>
              <a:rPr lang="da-DK" sz="2400" b="1" i="1">
                <a:effectLst/>
                <a:latin typeface="ImaginaryFriendBBW00-Rg" panose="02000506000000020004" pitchFamily="2" charset="0"/>
                <a:ea typeface="Calibri" panose="020F0502020204030204" pitchFamily="34" charset="0"/>
                <a:cs typeface="Segoe UI" panose="020B0502040204020203" pitchFamily="34" charset="0"/>
              </a:rPr>
              <a:t>…</a:t>
            </a:r>
            <a:endParaRPr lang="da-DK" sz="2400" b="1" i="1">
              <a:effectLst/>
              <a:latin typeface="ImaginaryFriendBBW00-Rg" panose="02000506000000020004" pitchFamily="2" charset="0"/>
              <a:ea typeface="Calibri" panose="020F0502020204030204" pitchFamily="34" charset="0"/>
            </a:endParaRPr>
          </a:p>
        </p:txBody>
      </p:sp>
      <p:sp>
        <p:nvSpPr>
          <p:cNvPr id="5" name="TextBox 6">
            <a:extLst>
              <a:ext uri="{FF2B5EF4-FFF2-40B4-BE49-F238E27FC236}">
                <a16:creationId xmlns:a16="http://schemas.microsoft.com/office/drawing/2014/main" id="{1BDED6F4-648E-DB96-596A-5C8603D78C30}"/>
              </a:ext>
            </a:extLst>
          </p:cNvPr>
          <p:cNvSpPr txBox="1"/>
          <p:nvPr/>
        </p:nvSpPr>
        <p:spPr>
          <a:xfrm>
            <a:off x="442913" y="6522853"/>
            <a:ext cx="1175575" cy="107722"/>
          </a:xfrm>
          <a:prstGeom prst="rect">
            <a:avLst/>
          </a:prstGeom>
          <a:noFill/>
        </p:spPr>
        <p:txBody>
          <a:bodyPr wrap="square" lIns="0" tIns="0" rIns="0" bIns="0" rtlCol="0" anchor="ctr" anchorCtr="0">
            <a:spAutoFit/>
          </a:bodyPr>
          <a:lstStyle/>
          <a:p>
            <a:r>
              <a:rPr lang="en-US" sz="700" baseline="0" err="1">
                <a:solidFill>
                  <a:schemeClr val="accent2"/>
                </a:solidFill>
              </a:rPr>
              <a:t>Udarbejdet</a:t>
            </a:r>
            <a:r>
              <a:rPr lang="en-US" sz="700" baseline="0">
                <a:solidFill>
                  <a:schemeClr val="accent2"/>
                </a:solidFill>
              </a:rPr>
              <a:t> </a:t>
            </a:r>
            <a:r>
              <a:rPr lang="en-US" sz="700" baseline="0" err="1">
                <a:solidFill>
                  <a:schemeClr val="accent2"/>
                </a:solidFill>
              </a:rPr>
              <a:t>af</a:t>
            </a:r>
            <a:r>
              <a:rPr lang="en-US" sz="700" baseline="0">
                <a:solidFill>
                  <a:schemeClr val="accent2"/>
                </a:solidFill>
              </a:rPr>
              <a:t> Børns Vilkår</a:t>
            </a:r>
            <a:endParaRPr lang="en-GB" sz="700" baseline="0">
              <a:solidFill>
                <a:schemeClr val="accent2"/>
              </a:solidFill>
            </a:endParaRPr>
          </a:p>
        </p:txBody>
      </p:sp>
    </p:spTree>
    <p:extLst>
      <p:ext uri="{BB962C8B-B14F-4D97-AF65-F5344CB8AC3E}">
        <p14:creationId xmlns:p14="http://schemas.microsoft.com/office/powerpoint/2010/main" val="3982180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C22BD74-23B2-EA1F-C0AB-36B6CE584F87}"/>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08690E20-8A59-6A51-00ED-FF13790BB559}"/>
              </a:ext>
            </a:extLst>
          </p:cNvPr>
          <p:cNvSpPr>
            <a:spLocks noGrp="1"/>
          </p:cNvSpPr>
          <p:nvPr>
            <p:ph type="body" sz="quarter" idx="13"/>
          </p:nvPr>
        </p:nvSpPr>
        <p:spPr>
          <a:xfrm rot="-180000">
            <a:off x="455664" y="647662"/>
            <a:ext cx="1026606" cy="696116"/>
          </a:xfrm>
        </p:spPr>
        <p:txBody>
          <a:bodyPr/>
          <a:lstStyle/>
          <a:p>
            <a:endParaRPr lang="da-DK"/>
          </a:p>
        </p:txBody>
      </p:sp>
      <p:sp>
        <p:nvSpPr>
          <p:cNvPr id="6" name="Pladsholder til indhold 5">
            <a:extLst>
              <a:ext uri="{FF2B5EF4-FFF2-40B4-BE49-F238E27FC236}">
                <a16:creationId xmlns:a16="http://schemas.microsoft.com/office/drawing/2014/main" id="{53E0CDF8-00BC-8C72-68A9-9AB7693FD560}"/>
              </a:ext>
            </a:extLst>
          </p:cNvPr>
          <p:cNvSpPr>
            <a:spLocks noGrp="1"/>
          </p:cNvSpPr>
          <p:nvPr>
            <p:ph idx="1"/>
          </p:nvPr>
        </p:nvSpPr>
        <p:spPr>
          <a:xfrm>
            <a:off x="4124528" y="1325487"/>
            <a:ext cx="7821038" cy="5228340"/>
          </a:xfrm>
        </p:spPr>
        <p:txBody>
          <a:bodyPr/>
          <a:lstStyle/>
          <a:p>
            <a:pPr marL="0" indent="0">
              <a:buNone/>
            </a:pPr>
            <a:endParaRPr lang="da-DK" sz="2400" b="1">
              <a:solidFill>
                <a:schemeClr val="tx1"/>
              </a:solidFill>
              <a:latin typeface="+mj-lt"/>
              <a:ea typeface="Open Sans"/>
              <a:cs typeface="Calibri" panose="020F0502020204030204" pitchFamily="34" charset="0"/>
            </a:endParaRPr>
          </a:p>
          <a:p>
            <a:pPr marL="0" indent="0">
              <a:buNone/>
            </a:pPr>
            <a:r>
              <a:rPr lang="da-DK" sz="2400">
                <a:solidFill>
                  <a:schemeClr val="tx1"/>
                </a:solidFill>
                <a:ea typeface="Open Sans"/>
                <a:cs typeface="Calibri" panose="020F0502020204030204" pitchFamily="34" charset="0"/>
              </a:rPr>
              <a:t>Inddragelse af barnets perspektiv er vigtigt for:</a:t>
            </a:r>
          </a:p>
          <a:p>
            <a:pPr marL="0" indent="0">
              <a:buNone/>
            </a:pPr>
            <a:r>
              <a:rPr lang="da-DK" sz="2400">
                <a:solidFill>
                  <a:schemeClr val="tx1"/>
                </a:solidFill>
                <a:ea typeface="Open Sans"/>
                <a:cs typeface="Calibri" panose="020F0502020204030204" pitchFamily="34" charset="0"/>
              </a:rPr>
              <a:t>	Den tidlige opsporing</a:t>
            </a:r>
          </a:p>
          <a:p>
            <a:pPr marL="0" indent="0">
              <a:buNone/>
            </a:pPr>
            <a:r>
              <a:rPr lang="da-DK" sz="2400">
                <a:solidFill>
                  <a:schemeClr val="tx1"/>
                </a:solidFill>
                <a:ea typeface="Open Sans"/>
                <a:cs typeface="Calibri" panose="020F0502020204030204" pitchFamily="34" charset="0"/>
              </a:rPr>
              <a:t>	Den grundige afdækning</a:t>
            </a:r>
          </a:p>
          <a:p>
            <a:pPr marL="0" indent="0">
              <a:buNone/>
            </a:pPr>
            <a:r>
              <a:rPr lang="da-DK" sz="2400">
                <a:solidFill>
                  <a:schemeClr val="tx1"/>
                </a:solidFill>
                <a:ea typeface="Open Sans"/>
                <a:cs typeface="Calibri" panose="020F0502020204030204" pitchFamily="34" charset="0"/>
              </a:rPr>
              <a:t>	At sikre faglig og social trivsel i fraværsperioder</a:t>
            </a:r>
            <a:endParaRPr lang="da-DK" sz="2400">
              <a:solidFill>
                <a:schemeClr val="tx1"/>
              </a:solidFill>
              <a:ea typeface="Open Sans"/>
              <a:cs typeface="Open Sans"/>
            </a:endParaRPr>
          </a:p>
          <a:p>
            <a:pPr marL="0" indent="0">
              <a:buNone/>
            </a:pPr>
            <a:r>
              <a:rPr lang="da-DK" sz="2400">
                <a:solidFill>
                  <a:schemeClr val="tx1"/>
                </a:solidFill>
                <a:ea typeface="Open Sans"/>
                <a:cs typeface="Calibri" panose="020F0502020204030204" pitchFamily="34" charset="0"/>
              </a:rPr>
              <a:t>	At lave en bæredygtig plan</a:t>
            </a:r>
          </a:p>
        </p:txBody>
      </p:sp>
      <p:sp>
        <p:nvSpPr>
          <p:cNvPr id="8" name="Pladsholder til tekst 7">
            <a:extLst>
              <a:ext uri="{FF2B5EF4-FFF2-40B4-BE49-F238E27FC236}">
                <a16:creationId xmlns:a16="http://schemas.microsoft.com/office/drawing/2014/main" id="{A93BB3F9-8D37-1952-F51E-3C6E3EB0B1E6}"/>
              </a:ext>
            </a:extLst>
          </p:cNvPr>
          <p:cNvSpPr>
            <a:spLocks noGrp="1"/>
          </p:cNvSpPr>
          <p:nvPr>
            <p:ph type="body" sz="quarter" idx="14"/>
          </p:nvPr>
        </p:nvSpPr>
        <p:spPr>
          <a:xfrm>
            <a:off x="575007" y="638292"/>
            <a:ext cx="4532320" cy="611864"/>
          </a:xfrm>
        </p:spPr>
        <p:txBody>
          <a:bodyPr/>
          <a:lstStyle/>
          <a:p>
            <a:r>
              <a:rPr lang="da-DK"/>
              <a:t>Tal med børnene</a:t>
            </a:r>
          </a:p>
        </p:txBody>
      </p:sp>
      <p:sp>
        <p:nvSpPr>
          <p:cNvPr id="3" name="Tekstfelt 2">
            <a:extLst>
              <a:ext uri="{FF2B5EF4-FFF2-40B4-BE49-F238E27FC236}">
                <a16:creationId xmlns:a16="http://schemas.microsoft.com/office/drawing/2014/main" id="{1B5E4B91-B74C-1594-8240-75579FBDB6AC}"/>
              </a:ext>
            </a:extLst>
          </p:cNvPr>
          <p:cNvSpPr txBox="1"/>
          <p:nvPr/>
        </p:nvSpPr>
        <p:spPr>
          <a:xfrm>
            <a:off x="438150" y="1370166"/>
            <a:ext cx="4161985" cy="375552"/>
          </a:xfrm>
          <a:prstGeom prst="rect">
            <a:avLst/>
          </a:prstGeom>
          <a:noFill/>
        </p:spPr>
        <p:txBody>
          <a:bodyPr wrap="square">
            <a:spAutoFit/>
          </a:bodyPr>
          <a:lstStyle/>
          <a:p>
            <a:pPr marL="0" lvl="0" indent="0">
              <a:lnSpc>
                <a:spcPct val="107000"/>
              </a:lnSpc>
              <a:buNone/>
            </a:pPr>
            <a:endParaRPr lang="en-US" sz="1800" b="1">
              <a:latin typeface="Calibri" panose="020F0502020204030204" pitchFamily="34" charset="0"/>
              <a:ea typeface="Calibri" panose="020F050202020403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6376259C-9ED4-B6B6-BE5E-093B9918A5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953" y="2784290"/>
            <a:ext cx="2726377" cy="2409361"/>
          </a:xfrm>
          <a:prstGeom prst="rect">
            <a:avLst/>
          </a:prstGeom>
        </p:spPr>
      </p:pic>
      <p:sp>
        <p:nvSpPr>
          <p:cNvPr id="2" name="Tekstfelt 1">
            <a:extLst>
              <a:ext uri="{FF2B5EF4-FFF2-40B4-BE49-F238E27FC236}">
                <a16:creationId xmlns:a16="http://schemas.microsoft.com/office/drawing/2014/main" id="{73586905-8DBA-792B-C09F-2BF4AE473E7D}"/>
              </a:ext>
            </a:extLst>
          </p:cNvPr>
          <p:cNvSpPr txBox="1"/>
          <p:nvPr/>
        </p:nvSpPr>
        <p:spPr>
          <a:xfrm>
            <a:off x="4724707" y="2769140"/>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1.</a:t>
            </a:r>
            <a:endParaRPr lang="da-DK" sz="2000" err="1">
              <a:latin typeface="ImaginaryFriendBBW00-Bold" panose="02000806000000020004" pitchFamily="2" charset="0"/>
            </a:endParaRPr>
          </a:p>
        </p:txBody>
      </p:sp>
      <p:sp>
        <p:nvSpPr>
          <p:cNvPr id="5" name="Tekstfelt 4">
            <a:extLst>
              <a:ext uri="{FF2B5EF4-FFF2-40B4-BE49-F238E27FC236}">
                <a16:creationId xmlns:a16="http://schemas.microsoft.com/office/drawing/2014/main" id="{09C61CD1-742A-2EA2-86A0-C0266F401DBB}"/>
              </a:ext>
            </a:extLst>
          </p:cNvPr>
          <p:cNvSpPr txBox="1"/>
          <p:nvPr/>
        </p:nvSpPr>
        <p:spPr>
          <a:xfrm>
            <a:off x="4724707" y="3476807"/>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2.</a:t>
            </a:r>
            <a:endParaRPr lang="da-DK" sz="2000" err="1">
              <a:latin typeface="ImaginaryFriendBBW00-Bold" panose="02000806000000020004" pitchFamily="2" charset="0"/>
            </a:endParaRPr>
          </a:p>
        </p:txBody>
      </p:sp>
      <p:sp>
        <p:nvSpPr>
          <p:cNvPr id="9" name="Tekstfelt 8">
            <a:extLst>
              <a:ext uri="{FF2B5EF4-FFF2-40B4-BE49-F238E27FC236}">
                <a16:creationId xmlns:a16="http://schemas.microsoft.com/office/drawing/2014/main" id="{73F0F618-1577-3304-7A3C-8087C667C8A0}"/>
              </a:ext>
            </a:extLst>
          </p:cNvPr>
          <p:cNvSpPr txBox="1"/>
          <p:nvPr/>
        </p:nvSpPr>
        <p:spPr>
          <a:xfrm>
            <a:off x="4724707" y="4184474"/>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3.</a:t>
            </a:r>
            <a:endParaRPr lang="da-DK" sz="2000" err="1">
              <a:latin typeface="ImaginaryFriendBBW00-Bold" panose="02000806000000020004" pitchFamily="2" charset="0"/>
            </a:endParaRPr>
          </a:p>
        </p:txBody>
      </p:sp>
      <p:sp>
        <p:nvSpPr>
          <p:cNvPr id="11" name="Tekstfelt 10">
            <a:extLst>
              <a:ext uri="{FF2B5EF4-FFF2-40B4-BE49-F238E27FC236}">
                <a16:creationId xmlns:a16="http://schemas.microsoft.com/office/drawing/2014/main" id="{1FAA2025-E967-DBBA-504C-BB18F0C3F6D6}"/>
              </a:ext>
            </a:extLst>
          </p:cNvPr>
          <p:cNvSpPr txBox="1"/>
          <p:nvPr/>
        </p:nvSpPr>
        <p:spPr>
          <a:xfrm>
            <a:off x="4724707" y="4892141"/>
            <a:ext cx="330740" cy="382499"/>
          </a:xfrm>
          <a:prstGeom prst="rect">
            <a:avLst/>
          </a:prstGeom>
          <a:noFill/>
        </p:spPr>
        <p:txBody>
          <a:bodyPr wrap="none" lIns="0" tIns="0" rIns="0" bIns="0" rtlCol="0">
            <a:noAutofit/>
          </a:bodyPr>
          <a:lstStyle/>
          <a:p>
            <a:pPr algn="l">
              <a:lnSpc>
                <a:spcPct val="110000"/>
              </a:lnSpc>
              <a:spcBef>
                <a:spcPts val="1200"/>
              </a:spcBef>
              <a:buSzPct val="80000"/>
            </a:pPr>
            <a:r>
              <a:rPr lang="da-DK" sz="2000">
                <a:latin typeface="ImaginaryFriendBBW00-Bold" panose="02000806000000020004" pitchFamily="2" charset="0"/>
              </a:rPr>
              <a:t>4.</a:t>
            </a:r>
            <a:endParaRPr lang="da-DK" sz="2000" err="1">
              <a:latin typeface="ImaginaryFriendBBW00-Bold" panose="02000806000000020004" pitchFamily="2" charset="0"/>
            </a:endParaRPr>
          </a:p>
        </p:txBody>
      </p:sp>
      <p:sp>
        <p:nvSpPr>
          <p:cNvPr id="12" name="Tekstfelt 11">
            <a:extLst>
              <a:ext uri="{FF2B5EF4-FFF2-40B4-BE49-F238E27FC236}">
                <a16:creationId xmlns:a16="http://schemas.microsoft.com/office/drawing/2014/main" id="{CD5EC6D7-A303-B06A-CFE4-3EF7A6C9585A}"/>
              </a:ext>
            </a:extLst>
          </p:cNvPr>
          <p:cNvSpPr txBox="1"/>
          <p:nvPr/>
        </p:nvSpPr>
        <p:spPr>
          <a:xfrm>
            <a:off x="4724400" y="3200400"/>
            <a:ext cx="2743200" cy="289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43510" indent="-143510">
              <a:lnSpc>
                <a:spcPct val="110000"/>
              </a:lnSpc>
              <a:spcBef>
                <a:spcPts val="1200"/>
              </a:spcBef>
              <a:buSzPct val="80000"/>
              <a:buFont typeface="Arial" panose="020B0604020202020204" pitchFamily="34" charset="0"/>
            </a:pPr>
            <a:endParaRPr lang="en-US">
              <a:solidFill>
                <a:schemeClr val="accent2"/>
              </a:solidFill>
              <a:latin typeface="Calibri"/>
              <a:ea typeface="Open Sans"/>
              <a:cs typeface="Calibri"/>
            </a:endParaRPr>
          </a:p>
        </p:txBody>
      </p:sp>
    </p:spTree>
    <p:extLst>
      <p:ext uri="{BB962C8B-B14F-4D97-AF65-F5344CB8AC3E}">
        <p14:creationId xmlns:p14="http://schemas.microsoft.com/office/powerpoint/2010/main" val="796729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C22BD74-23B2-EA1F-C0AB-36B6CE584F87}"/>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08690E20-8A59-6A51-00ED-FF13790BB559}"/>
              </a:ext>
            </a:extLst>
          </p:cNvPr>
          <p:cNvSpPr>
            <a:spLocks noGrp="1"/>
          </p:cNvSpPr>
          <p:nvPr>
            <p:ph type="body" sz="quarter" idx="13"/>
          </p:nvPr>
        </p:nvSpPr>
        <p:spPr>
          <a:xfrm rot="-180000">
            <a:off x="453884" y="579722"/>
            <a:ext cx="3622930" cy="696116"/>
          </a:xfrm>
        </p:spPr>
        <p:txBody>
          <a:bodyPr/>
          <a:lstStyle/>
          <a:p>
            <a:endParaRPr lang="da-DK"/>
          </a:p>
        </p:txBody>
      </p:sp>
      <p:sp>
        <p:nvSpPr>
          <p:cNvPr id="6" name="Pladsholder til indhold 5">
            <a:extLst>
              <a:ext uri="{FF2B5EF4-FFF2-40B4-BE49-F238E27FC236}">
                <a16:creationId xmlns:a16="http://schemas.microsoft.com/office/drawing/2014/main" id="{53E0CDF8-00BC-8C72-68A9-9AB7693FD560}"/>
              </a:ext>
            </a:extLst>
          </p:cNvPr>
          <p:cNvSpPr>
            <a:spLocks noGrp="1"/>
          </p:cNvSpPr>
          <p:nvPr>
            <p:ph idx="1"/>
          </p:nvPr>
        </p:nvSpPr>
        <p:spPr>
          <a:xfrm>
            <a:off x="5614914" y="750429"/>
            <a:ext cx="6138936" cy="5228340"/>
          </a:xfrm>
        </p:spPr>
        <p:txBody>
          <a:bodyPr/>
          <a:lstStyle/>
          <a:p>
            <a:pPr marL="342900" lvl="0" indent="-342900">
              <a:lnSpc>
                <a:spcPct val="107000"/>
              </a:lnSpc>
              <a:buBlip>
                <a:blip r:embed="rId3">
                  <a:extLst>
                    <a:ext uri="{96DAC541-7B7A-43D3-8B79-37D633B846F1}">
                      <asvg:svgBlip xmlns:asvg="http://schemas.microsoft.com/office/drawing/2016/SVG/main" r:embed="rId4"/>
                    </a:ext>
                  </a:extLst>
                </a:blip>
              </a:buBlip>
            </a:pP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Ventetid</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tiden</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løber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da-DK" sz="240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Konfliktfyldt og / eller manglende samarbejde i sager om skolefravær</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Forældre savner råd og vejledning</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Forældre savner en tovholder på processen</a:t>
            </a:r>
          </a:p>
          <a:p>
            <a:pPr marL="342900" lvl="0" indent="-342900">
              <a:lnSpc>
                <a:spcPct val="107000"/>
              </a:lnSpc>
              <a:buBlip>
                <a:blip r:embed="rId3">
                  <a:extLst>
                    <a:ext uri="{96DAC541-7B7A-43D3-8B79-37D633B846F1}">
                      <asvg:svgBlip xmlns:asvg="http://schemas.microsoft.com/office/drawing/2016/SVG/main" r:embed="rId4"/>
                    </a:ext>
                  </a:extLst>
                </a:blip>
              </a:buBlip>
            </a:pPr>
            <a:r>
              <a:rPr lang="da-DK" sz="2400">
                <a:solidFill>
                  <a:schemeClr val="tx1"/>
                </a:solidFill>
                <a:latin typeface="Calibri" panose="020F0502020204030204" pitchFamily="34" charset="0"/>
                <a:ea typeface="Calibri" panose="020F0502020204030204" pitchFamily="34" charset="0"/>
                <a:cs typeface="Arial" panose="020B0604020202020204" pitchFamily="34" charset="0"/>
              </a:rPr>
              <a:t> Børn/familier oplever at blive peget på som bærere af problemet</a:t>
            </a:r>
          </a:p>
          <a:p>
            <a:pPr marL="342900" lvl="0" indent="-342900">
              <a:lnSpc>
                <a:spcPct val="107000"/>
              </a:lnSpc>
              <a:spcAft>
                <a:spcPts val="800"/>
              </a:spcAft>
              <a:buBlip>
                <a:blip r:embed="rId3">
                  <a:extLst>
                    <a:ext uri="{96DAC541-7B7A-43D3-8B79-37D633B846F1}">
                      <asvg:svgBlip xmlns:asvg="http://schemas.microsoft.com/office/drawing/2016/SVG/main" r:embed="rId4"/>
                    </a:ext>
                  </a:extLst>
                </a:blip>
              </a:buBlip>
            </a:pP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Børn</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familier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oplever</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manglende</a:t>
            </a:r>
            <a:r>
              <a:rPr lang="en-US" sz="240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sz="2400" err="1">
                <a:solidFill>
                  <a:schemeClr val="tx1"/>
                </a:solidFill>
                <a:latin typeface="Calibri" panose="020F0502020204030204" pitchFamily="34" charset="0"/>
                <a:ea typeface="Calibri" panose="020F0502020204030204" pitchFamily="34" charset="0"/>
                <a:cs typeface="Arial" panose="020B0604020202020204" pitchFamily="34" charset="0"/>
              </a:rPr>
              <a:t>inddragelse</a:t>
            </a:r>
            <a:endParaRPr lang="da-DK" sz="240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8" name="Pladsholder til tekst 7">
            <a:extLst>
              <a:ext uri="{FF2B5EF4-FFF2-40B4-BE49-F238E27FC236}">
                <a16:creationId xmlns:a16="http://schemas.microsoft.com/office/drawing/2014/main" id="{A93BB3F9-8D37-1952-F51E-3C6E3EB0B1E6}"/>
              </a:ext>
            </a:extLst>
          </p:cNvPr>
          <p:cNvSpPr>
            <a:spLocks noGrp="1"/>
          </p:cNvSpPr>
          <p:nvPr>
            <p:ph type="body" sz="quarter" idx="14"/>
          </p:nvPr>
        </p:nvSpPr>
        <p:spPr>
          <a:xfrm>
            <a:off x="575007" y="638292"/>
            <a:ext cx="3507465" cy="611864"/>
          </a:xfrm>
        </p:spPr>
        <p:txBody>
          <a:bodyPr/>
          <a:lstStyle/>
          <a:p>
            <a:r>
              <a:rPr lang="da-DK"/>
              <a:t>Udfordringer</a:t>
            </a:r>
          </a:p>
        </p:txBody>
      </p:sp>
      <p:sp>
        <p:nvSpPr>
          <p:cNvPr id="3" name="Tekstfelt 2">
            <a:extLst>
              <a:ext uri="{FF2B5EF4-FFF2-40B4-BE49-F238E27FC236}">
                <a16:creationId xmlns:a16="http://schemas.microsoft.com/office/drawing/2014/main" id="{1B5E4B91-B74C-1594-8240-75579FBDB6AC}"/>
              </a:ext>
            </a:extLst>
          </p:cNvPr>
          <p:cNvSpPr txBox="1"/>
          <p:nvPr/>
        </p:nvSpPr>
        <p:spPr>
          <a:xfrm>
            <a:off x="438150" y="1370166"/>
            <a:ext cx="4161985" cy="671915"/>
          </a:xfrm>
          <a:prstGeom prst="rect">
            <a:avLst/>
          </a:prstGeom>
          <a:noFill/>
        </p:spPr>
        <p:txBody>
          <a:bodyPr wrap="square">
            <a:spAutoFit/>
          </a:bodyPr>
          <a:lstStyle/>
          <a:p>
            <a:pPr marL="0" lvl="0" indent="0">
              <a:lnSpc>
                <a:spcPct val="107000"/>
              </a:lnSpc>
              <a:buNone/>
            </a:pPr>
            <a:r>
              <a:rPr lang="en-US" sz="1800" b="1">
                <a:latin typeface="Calibri" panose="020F0502020204030204" pitchFamily="34" charset="0"/>
                <a:ea typeface="Calibri" panose="020F0502020204030204" pitchFamily="34" charset="0"/>
                <a:cs typeface="Arial" panose="020B0604020202020204" pitchFamily="34" charset="0"/>
              </a:rPr>
              <a:t>SET MED BØRN OG FORÆLDRES PERSPEKTIV</a:t>
            </a:r>
          </a:p>
        </p:txBody>
      </p:sp>
      <p:pic>
        <p:nvPicPr>
          <p:cNvPr id="2" name="Grafik 1">
            <a:extLst>
              <a:ext uri="{FF2B5EF4-FFF2-40B4-BE49-F238E27FC236}">
                <a16:creationId xmlns:a16="http://schemas.microsoft.com/office/drawing/2014/main" id="{E9EFEF04-8213-8789-8E2B-62DF9F7278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792" y="3156944"/>
            <a:ext cx="2387699" cy="2821825"/>
          </a:xfrm>
          <a:prstGeom prst="rect">
            <a:avLst/>
          </a:prstGeom>
        </p:spPr>
      </p:pic>
    </p:spTree>
    <p:extLst>
      <p:ext uri="{BB962C8B-B14F-4D97-AF65-F5344CB8AC3E}">
        <p14:creationId xmlns:p14="http://schemas.microsoft.com/office/powerpoint/2010/main" val="11650609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16</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7235" y="400201"/>
            <a:ext cx="3033357"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Procesværktøj</a:t>
            </a:r>
            <a:endParaRPr lang="en-GB" sz="3200"/>
          </a:p>
        </p:txBody>
      </p:sp>
      <p:sp>
        <p:nvSpPr>
          <p:cNvPr id="9" name="Pladsholder til tekst 5">
            <a:extLst>
              <a:ext uri="{FF2B5EF4-FFF2-40B4-BE49-F238E27FC236}">
                <a16:creationId xmlns:a16="http://schemas.microsoft.com/office/drawing/2014/main" id="{89BE8397-F68B-8501-FF5C-52DDF482A701}"/>
              </a:ext>
            </a:extLst>
          </p:cNvPr>
          <p:cNvSpPr>
            <a:spLocks noGrp="1"/>
          </p:cNvSpPr>
          <p:nvPr>
            <p:ph type="body" sz="quarter" idx="14"/>
          </p:nvPr>
        </p:nvSpPr>
        <p:spPr>
          <a:xfrm>
            <a:off x="436563" y="1536969"/>
            <a:ext cx="3082925" cy="4771755"/>
          </a:xfrm>
        </p:spPr>
        <p:txBody>
          <a:bodyPr vert="horz" lIns="0" tIns="0" rIns="0" bIns="0" rtlCol="0" anchor="t">
            <a:noAutofit/>
          </a:bodyPr>
          <a:lstStyle/>
          <a:p>
            <a:pPr marL="0" indent="0">
              <a:buNone/>
            </a:pPr>
            <a:r>
              <a:rPr lang="da-DK" sz="1600">
                <a:solidFill>
                  <a:srgbClr val="000000"/>
                </a:solidFill>
              </a:rPr>
              <a:t>Med procesværktøj til temperaturmåling af arbejdet med skolefravær, kan kommunen få øje på:</a:t>
            </a:r>
            <a:endParaRPr lang="da-DK" sz="1600">
              <a:solidFill>
                <a:srgbClr val="000000"/>
              </a:solidFill>
              <a:ea typeface="Open Sans"/>
              <a:cs typeface="Open Sans"/>
            </a:endParaRPr>
          </a:p>
          <a:p>
            <a:pPr marL="0" indent="0">
              <a:buNone/>
            </a:pP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Det, der fungerer godt og</a:t>
            </a:r>
            <a:r>
              <a:rPr lang="da-DK">
                <a:solidFill>
                  <a:srgbClr val="000000"/>
                </a:solidFill>
              </a:rPr>
              <a:t>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Hvad der skal arbejdes videre med</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Aftaler om videre forløb</a:t>
            </a:r>
            <a:endParaRPr lang="da-DK" sz="1600">
              <a:solidFill>
                <a:srgbClr val="000000"/>
              </a:solidFill>
              <a:ea typeface="Open Sans"/>
              <a:cs typeface="Open Sans"/>
            </a:endParaRPr>
          </a:p>
        </p:txBody>
      </p:sp>
      <p:sp>
        <p:nvSpPr>
          <p:cNvPr id="6" name="Tekstfelt 5">
            <a:extLst>
              <a:ext uri="{FF2B5EF4-FFF2-40B4-BE49-F238E27FC236}">
                <a16:creationId xmlns:a16="http://schemas.microsoft.com/office/drawing/2014/main" id="{78755012-0C93-DBFB-FDC3-5CDCC30AE4A3}"/>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8" name="Tekstfelt 7">
            <a:extLst>
              <a:ext uri="{FF2B5EF4-FFF2-40B4-BE49-F238E27FC236}">
                <a16:creationId xmlns:a16="http://schemas.microsoft.com/office/drawing/2014/main" id="{ADCBFB5D-0A86-BA1C-1CAB-B6688D2FDC6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1" name="Tekstfelt 10">
            <a:extLst>
              <a:ext uri="{FF2B5EF4-FFF2-40B4-BE49-F238E27FC236}">
                <a16:creationId xmlns:a16="http://schemas.microsoft.com/office/drawing/2014/main" id="{4038B6C4-9F85-65A1-DF0C-A1E97F28D5AA}"/>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2" name="Lige pilforbindelse 11">
            <a:extLst>
              <a:ext uri="{FF2B5EF4-FFF2-40B4-BE49-F238E27FC236}">
                <a16:creationId xmlns:a16="http://schemas.microsoft.com/office/drawing/2014/main" id="{C03D892A-8989-339B-D26A-F7F478516105}"/>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8FFC66B7-5894-4396-50C0-ED9C92593AEE}"/>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029B3289-148F-229E-EF5B-C1630B7BF5F2}"/>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FB0451A6-8F16-A763-232E-36AAE49826D4}"/>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3ED883F3-486E-984D-07DC-A98639991BD2}"/>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7FEA11F9-5A20-67A6-B7E6-42081BA9BF1C}"/>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4" name="Tekstfelt 23">
            <a:extLst>
              <a:ext uri="{FF2B5EF4-FFF2-40B4-BE49-F238E27FC236}">
                <a16:creationId xmlns:a16="http://schemas.microsoft.com/office/drawing/2014/main" id="{678E60EB-0F1C-0253-8DCB-207459D7437E}"/>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7" name="Lige pilforbindelse 26">
            <a:extLst>
              <a:ext uri="{FF2B5EF4-FFF2-40B4-BE49-F238E27FC236}">
                <a16:creationId xmlns:a16="http://schemas.microsoft.com/office/drawing/2014/main" id="{471BEF7E-735F-4651-8780-0006BB7AAA44}"/>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C65CD959-796B-646B-C5AF-436F2B60895E}"/>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207A4938-B5AF-E7AC-2243-66C9D72052D7}"/>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347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17</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1258" y="405920"/>
            <a:ext cx="1736458" cy="69611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Temaer</a:t>
            </a:r>
            <a:endParaRPr lang="en-GB" sz="3200"/>
          </a:p>
        </p:txBody>
      </p:sp>
      <p:sp>
        <p:nvSpPr>
          <p:cNvPr id="10" name="Pladsholder til tekst 5">
            <a:extLst>
              <a:ext uri="{FF2B5EF4-FFF2-40B4-BE49-F238E27FC236}">
                <a16:creationId xmlns:a16="http://schemas.microsoft.com/office/drawing/2014/main" id="{59D31EB4-91FB-129F-9466-CB8372413547}"/>
              </a:ext>
            </a:extLst>
          </p:cNvPr>
          <p:cNvSpPr>
            <a:spLocks noGrp="1"/>
          </p:cNvSpPr>
          <p:nvPr>
            <p:ph type="body" sz="quarter" idx="14"/>
          </p:nvPr>
        </p:nvSpPr>
        <p:spPr>
          <a:xfrm>
            <a:off x="436563" y="1507955"/>
            <a:ext cx="3082925" cy="4800771"/>
          </a:xfrm>
        </p:spPr>
        <p:txBody>
          <a:bodyPr vert="horz" lIns="0" tIns="0" rIns="0" bIns="0" rtlCol="0" anchor="t">
            <a:noAutofit/>
          </a:bodyPr>
          <a:lstStyle/>
          <a:p>
            <a:pPr marL="0" indent="0">
              <a:buNone/>
            </a:pPr>
            <a:r>
              <a:rPr lang="da-DK">
                <a:solidFill>
                  <a:srgbClr val="000000"/>
                </a:solidFill>
              </a:rPr>
              <a:t>De 6 temaer og tilhørende principper i procesværktøjet er baseret på viden indsamlet i Børns Vilkårs program om skolefravær.</a:t>
            </a:r>
          </a:p>
          <a:p>
            <a:pPr marL="0" indent="0">
              <a:buNone/>
            </a:pPr>
            <a:r>
              <a:rPr lang="da-DK">
                <a:solidFill>
                  <a:srgbClr val="000000"/>
                </a:solidFill>
              </a:rPr>
              <a:t>Hvert princip kan udfoldes for mere baggrund og viden om princippet. </a:t>
            </a:r>
            <a:endParaRPr lang="da-DK">
              <a:solidFill>
                <a:srgbClr val="000000"/>
              </a:solidFill>
              <a:ea typeface="Open Sans"/>
              <a:cs typeface="Open Sans"/>
            </a:endParaRPr>
          </a:p>
        </p:txBody>
      </p:sp>
      <p:pic>
        <p:nvPicPr>
          <p:cNvPr id="2" name="Billede 2">
            <a:extLst>
              <a:ext uri="{FF2B5EF4-FFF2-40B4-BE49-F238E27FC236}">
                <a16:creationId xmlns:a16="http://schemas.microsoft.com/office/drawing/2014/main" id="{4495580A-68C2-9433-0CBE-30F32EC8E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0722" y="842347"/>
            <a:ext cx="8126361" cy="4571078"/>
          </a:xfrm>
          <a:prstGeom prst="rect">
            <a:avLst/>
          </a:prstGeom>
        </p:spPr>
      </p:pic>
    </p:spTree>
    <p:extLst>
      <p:ext uri="{BB962C8B-B14F-4D97-AF65-F5344CB8AC3E}">
        <p14:creationId xmlns:p14="http://schemas.microsoft.com/office/powerpoint/2010/main" val="194929455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18</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508809"/>
            <a:ext cx="3083666" cy="3647173"/>
          </a:xfrm>
        </p:spPr>
        <p:txBody>
          <a:bodyPr vert="horz" lIns="0" tIns="0" rIns="0" bIns="0" rtlCol="0" anchor="t">
            <a:noAutofit/>
          </a:bodyPr>
          <a:lstStyle/>
          <a:p>
            <a:pPr marL="0" indent="0">
              <a:buNone/>
            </a:pPr>
            <a:r>
              <a:rPr lang="da-DK">
                <a:solidFill>
                  <a:srgbClr val="000000"/>
                </a:solidFill>
              </a:rPr>
              <a:t>Formålet med trin 1:</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At få fælles overblik over temaer der understøtter forebyggelse og håndtering af skolefravær.</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alle deltagerne fra eget perspektiv giver  umiddelbare vurderinger</a:t>
            </a:r>
          </a:p>
          <a:p>
            <a:pPr marL="0" indent="0">
              <a:buNone/>
            </a:pP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79" y="443851"/>
            <a:ext cx="1365256"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1</a:t>
            </a:r>
            <a:endParaRPr lang="en-GB" sz="3200"/>
          </a:p>
        </p:txBody>
      </p:sp>
      <p:sp>
        <p:nvSpPr>
          <p:cNvPr id="3" name="Tekstfelt 2">
            <a:extLst>
              <a:ext uri="{FF2B5EF4-FFF2-40B4-BE49-F238E27FC236}">
                <a16:creationId xmlns:a16="http://schemas.microsoft.com/office/drawing/2014/main" id="{FD154C4F-916A-B20F-D7B4-07DB0067DB2B}"/>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8" name="Tekstfelt 7">
            <a:extLst>
              <a:ext uri="{FF2B5EF4-FFF2-40B4-BE49-F238E27FC236}">
                <a16:creationId xmlns:a16="http://schemas.microsoft.com/office/drawing/2014/main" id="{4BC4ABEC-5FB5-C396-B158-763056A1A7B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2" name="Tekstfelt 11">
            <a:extLst>
              <a:ext uri="{FF2B5EF4-FFF2-40B4-BE49-F238E27FC236}">
                <a16:creationId xmlns:a16="http://schemas.microsoft.com/office/drawing/2014/main" id="{0F468B63-DCCA-C049-22BD-EF13E108CBE5}"/>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3" name="Lige pilforbindelse 12">
            <a:extLst>
              <a:ext uri="{FF2B5EF4-FFF2-40B4-BE49-F238E27FC236}">
                <a16:creationId xmlns:a16="http://schemas.microsoft.com/office/drawing/2014/main" id="{F1AD9BB3-4280-0931-8923-861F688965A4}"/>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BDAA458-814C-B354-B813-C6F75A8CCBD5}"/>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CCD51447-4F98-E7AB-4F50-08B9B2EBE4C6}"/>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82E7B9AE-3B54-FAC9-9944-FD22A02E7921}"/>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593898D2-3B33-FDA2-0638-2124E1235887}"/>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BCCC4A96-EBEF-DF18-DF99-75BCE8127DC5}"/>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7" name="Tekstfelt 26">
            <a:extLst>
              <a:ext uri="{FF2B5EF4-FFF2-40B4-BE49-F238E27FC236}">
                <a16:creationId xmlns:a16="http://schemas.microsoft.com/office/drawing/2014/main" id="{B1225EFD-B123-2292-48D0-007A5A6C5F39}"/>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8" name="Lige pilforbindelse 27">
            <a:extLst>
              <a:ext uri="{FF2B5EF4-FFF2-40B4-BE49-F238E27FC236}">
                <a16:creationId xmlns:a16="http://schemas.microsoft.com/office/drawing/2014/main" id="{80A7FB63-DF8D-3E85-0A02-671677137540}"/>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24A2A293-0475-A6B0-06DD-074005D13242}"/>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3079987F-8089-FC45-8FFA-25813266CC92}"/>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4D690A67-2697-BEA1-2C33-2B987E99F67E}"/>
              </a:ext>
            </a:extLst>
          </p:cNvPr>
          <p:cNvSpPr/>
          <p:nvPr/>
        </p:nvSpPr>
        <p:spPr>
          <a:xfrm>
            <a:off x="4954621" y="1870893"/>
            <a:ext cx="6913124" cy="4039544"/>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1505093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19</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Forståelse af fravær</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736283" cy="4247317"/>
          </a:xfrm>
          <a:prstGeom prst="rect">
            <a:avLst/>
          </a:prstGeom>
          <a:noFill/>
        </p:spPr>
        <p:txBody>
          <a:bodyPr wrap="square">
            <a:spAutoFit/>
          </a:bodyPr>
          <a:lstStyle/>
          <a:p>
            <a:pPr fontAlgn="base"/>
            <a:r>
              <a:rPr lang="da-DK">
                <a:solidFill>
                  <a:srgbClr val="000000"/>
                </a:solidFill>
                <a:effectLst/>
                <a:ea typeface="Times New Roman" panose="02020603050405020304" pitchFamily="18" charset="0"/>
              </a:rPr>
              <a:t>Vi ser og arbejder med fravær som symptom på mistrivsel, der ofte har rod i flere forskellige årsager.</a:t>
            </a:r>
            <a:endParaRPr lang="da-DK">
              <a:effectLst/>
              <a:ea typeface="Times New Roman" panose="02020603050405020304" pitchFamily="18" charset="0"/>
            </a:endParaRPr>
          </a:p>
          <a:p>
            <a:pPr fontAlgn="base"/>
            <a:br>
              <a:rPr lang="da-DK">
                <a:ea typeface="Times New Roman" panose="02020603050405020304" pitchFamily="18" charset="0"/>
              </a:rPr>
            </a:br>
            <a:endParaRPr lang="da-DK">
              <a:effectLst/>
              <a:ea typeface="Times New Roman" panose="02020603050405020304" pitchFamily="18" charset="0"/>
            </a:endParaRPr>
          </a:p>
          <a:p>
            <a:pPr fontAlgn="base"/>
            <a:r>
              <a:rPr lang="da-DK">
                <a:solidFill>
                  <a:srgbClr val="000000"/>
                </a:solidFill>
                <a:effectLst/>
                <a:ea typeface="Times New Roman" panose="02020603050405020304" pitchFamily="18" charset="0"/>
              </a:rPr>
              <a:t>Vi undersøger fraværet fra barnets perspektiv og ser fravær som børns løsning på noget, der er svært.</a:t>
            </a:r>
            <a:endParaRPr lang="da-DK">
              <a:effectLst/>
              <a:ea typeface="Times New Roman" panose="02020603050405020304" pitchFamily="18" charset="0"/>
            </a:endParaRPr>
          </a:p>
          <a:p>
            <a:pPr fontAlgn="base"/>
            <a:br>
              <a:rPr lang="da-DK">
                <a:effectLst/>
                <a:ea typeface="Times New Roman" panose="02020603050405020304" pitchFamily="18" charset="0"/>
              </a:rPr>
            </a:br>
            <a:r>
              <a:rPr lang="da-DK">
                <a:effectLst/>
                <a:ea typeface="Times New Roman" panose="02020603050405020304" pitchFamily="18" charset="0"/>
              </a:rPr>
              <a:t> </a:t>
            </a:r>
          </a:p>
          <a:p>
            <a:pPr fontAlgn="base"/>
            <a:r>
              <a:rPr lang="da-DK">
                <a:solidFill>
                  <a:srgbClr val="000000"/>
                </a:solidFill>
                <a:effectLst/>
                <a:ea typeface="Times New Roman" panose="02020603050405020304" pitchFamily="18" charset="0"/>
              </a:rPr>
              <a:t>Vi har blik for både det enkelte barn og de fællesskaber, barnet er en del af i og udenfor skolen.</a:t>
            </a:r>
            <a:endParaRPr lang="da-DK">
              <a:effectLst/>
              <a:ea typeface="Times New Roman" panose="02020603050405020304" pitchFamily="18" charset="0"/>
            </a:endParaRPr>
          </a:p>
          <a:p>
            <a:pPr fontAlgn="base"/>
            <a:br>
              <a:rPr lang="da-DK">
                <a:effectLst/>
                <a:ea typeface="Times New Roman" panose="02020603050405020304" pitchFamily="18" charset="0"/>
              </a:rPr>
            </a:br>
            <a:r>
              <a:rPr lang="da-DK">
                <a:effectLst/>
                <a:ea typeface="Times New Roman" panose="02020603050405020304" pitchFamily="18" charset="0"/>
              </a:rPr>
              <a:t> </a:t>
            </a:r>
          </a:p>
          <a:p>
            <a:pPr fontAlgn="base"/>
            <a:r>
              <a:rPr lang="da-DK">
                <a:solidFill>
                  <a:srgbClr val="000000"/>
                </a:solidFill>
                <a:effectLst/>
                <a:ea typeface="Times New Roman" panose="02020603050405020304" pitchFamily="18" charset="0"/>
              </a:rPr>
              <a:t>Vi ser på det samlede fravær på tværs af lovligt og ulovligt fravær, når vi vurderer bekymringen for et barns fravær.</a:t>
            </a:r>
            <a:endParaRPr lang="da-DK">
              <a:effectLst/>
              <a:ea typeface="Times New Roman" panose="02020603050405020304" pitchFamily="18" charset="0"/>
            </a:endParaRPr>
          </a:p>
          <a:p>
            <a:pPr fontAlgn="base"/>
            <a:r>
              <a:rPr lang="da-DK">
                <a:effectLst/>
                <a:ea typeface="Times New Roman" panose="02020603050405020304" pitchFamily="18" charset="0"/>
              </a:rPr>
              <a:t> </a:t>
            </a:r>
          </a:p>
        </p:txBody>
      </p:sp>
    </p:spTree>
    <p:extLst>
      <p:ext uri="{BB962C8B-B14F-4D97-AF65-F5344CB8AC3E}">
        <p14:creationId xmlns:p14="http://schemas.microsoft.com/office/powerpoint/2010/main" val="55247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6270"/>
            <a:ext cx="10874374" cy="1587769"/>
          </a:xfrm>
        </p:spPr>
        <p:txBody>
          <a:bodyPr/>
          <a:lstStyle/>
          <a:p>
            <a:r>
              <a:rPr lang="da-DK" sz="4400" b="1">
                <a:solidFill>
                  <a:schemeClr val="bg2"/>
                </a:solidFill>
                <a:latin typeface="Roboto Slab"/>
                <a:ea typeface="Roboto Slab" pitchFamily="2" charset="0"/>
              </a:rPr>
              <a:t>Praktisk om processen</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1450995"/>
            <a:ext cx="10816495" cy="5022376"/>
          </a:xfrm>
        </p:spPr>
        <p:txBody>
          <a:bodyPr/>
          <a:lstStyle/>
          <a:p>
            <a:r>
              <a:rPr lang="da-DK" sz="1600" b="1"/>
              <a:t>Tid:</a:t>
            </a:r>
            <a:r>
              <a:rPr lang="da-DK" sz="1600"/>
              <a:t> Processen tager mellem 1,5 og  2 timer afhængigt af deltagerantal. </a:t>
            </a:r>
            <a:endParaRPr lang="da-DK" sz="1600">
              <a:ea typeface="Open Sans"/>
              <a:cs typeface="Open Sans"/>
            </a:endParaRPr>
          </a:p>
          <a:p>
            <a:endParaRPr lang="da-DK" sz="1600">
              <a:ea typeface="Open Sans"/>
              <a:cs typeface="Open Sans"/>
            </a:endParaRPr>
          </a:p>
          <a:p>
            <a:r>
              <a:rPr lang="da-DK" sz="1600" b="1"/>
              <a:t>Deltagere: </a:t>
            </a:r>
            <a:r>
              <a:rPr lang="da-DK" sz="1600"/>
              <a:t>Chefer, ledere og medarbejdere på tværs af kommunens børneområde. Processen kan igangsættes ad flere forskellige omgange, men fungerer bedst når de, der arbejder med skolefravær i forskellige funktioner, hører hinandens vurderinger og begrundelser, så derfor er det  godt at have alle samlet.</a:t>
            </a:r>
            <a:endParaRPr lang="da-DK" sz="1600">
              <a:ea typeface="Open Sans"/>
              <a:cs typeface="Open Sans"/>
            </a:endParaRPr>
          </a:p>
          <a:p>
            <a:endParaRPr lang="da-DK" sz="1600">
              <a:ea typeface="Open Sans"/>
              <a:cs typeface="Open Sans"/>
            </a:endParaRPr>
          </a:p>
          <a:p>
            <a:r>
              <a:rPr lang="da-DK" sz="1600"/>
              <a:t>Hvis der er over seks deltagere, kan det være en god ide at inddele deltagerne i grupper, så man sikrer at alle kommer til orde og at der er plads til dialog.</a:t>
            </a:r>
            <a:endParaRPr lang="da-DK" sz="1600">
              <a:ea typeface="Open Sans"/>
              <a:cs typeface="Open Sans"/>
            </a:endParaRPr>
          </a:p>
          <a:p>
            <a:endParaRPr lang="da-DK" sz="1600">
              <a:ea typeface="Open Sans"/>
              <a:cs typeface="Open Sans"/>
            </a:endParaRPr>
          </a:p>
          <a:p>
            <a:r>
              <a:rPr lang="da-DK" sz="1600" b="1"/>
              <a:t>Gode tips når du bruger præsentationen </a:t>
            </a:r>
            <a:endParaRPr lang="da-DK" sz="1600" b="1">
              <a:ea typeface="Open Sans"/>
              <a:cs typeface="Open Sans"/>
            </a:endParaRPr>
          </a:p>
          <a:p>
            <a:r>
              <a:rPr lang="da-DK" sz="1600"/>
              <a:t>Der er en film med i præsentationen. Husk at have lydudstyr og adgang til internettet når du præsenterer, da filmen spiller direkte derfra. </a:t>
            </a:r>
            <a:endParaRPr lang="da-DK" sz="1600">
              <a:ea typeface="Open Sans"/>
              <a:cs typeface="Open Sans"/>
            </a:endParaRPr>
          </a:p>
        </p:txBody>
      </p:sp>
    </p:spTree>
    <p:extLst>
      <p:ext uri="{BB962C8B-B14F-4D97-AF65-F5344CB8AC3E}">
        <p14:creationId xmlns:p14="http://schemas.microsoft.com/office/powerpoint/2010/main" val="20346085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20</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Systematisk tilgang</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5897"/>
            <a:ext cx="9981531" cy="5078313"/>
          </a:xfrm>
          <a:prstGeom prst="rect">
            <a:avLst/>
          </a:prstGeom>
          <a:noFill/>
        </p:spPr>
        <p:txBody>
          <a:bodyPr wrap="square">
            <a:spAutoFit/>
          </a:bodyPr>
          <a:lstStyle/>
          <a:p>
            <a:r>
              <a:rPr lang="da-DK">
                <a:solidFill>
                  <a:srgbClr val="000000"/>
                </a:solidFill>
              </a:rPr>
              <a:t>Vi har en systematik omkring arbejdet med skolefravær, og en tydelig proces, så alle ved hvem, der gør hvad. </a:t>
            </a:r>
          </a:p>
          <a:p>
            <a:br>
              <a:rPr lang="da-DK">
                <a:solidFill>
                  <a:srgbClr val="000000"/>
                </a:solidFill>
              </a:rPr>
            </a:br>
            <a:endParaRPr lang="da-DK">
              <a:solidFill>
                <a:srgbClr val="000000"/>
              </a:solidFill>
            </a:endParaRPr>
          </a:p>
          <a:p>
            <a:r>
              <a:rPr lang="da-DK">
                <a:solidFill>
                  <a:srgbClr val="000000"/>
                </a:solidFill>
              </a:rPr>
              <a:t>Vi giver skolerne sparring, når der er bekymring for et barns udvikling af fraværsproblematikker. </a:t>
            </a:r>
          </a:p>
          <a:p>
            <a:br>
              <a:rPr lang="da-DK">
                <a:solidFill>
                  <a:srgbClr val="000000"/>
                </a:solidFill>
              </a:rPr>
            </a:br>
            <a:endParaRPr lang="da-DK">
              <a:solidFill>
                <a:srgbClr val="000000"/>
              </a:solidFill>
            </a:endParaRPr>
          </a:p>
          <a:p>
            <a:r>
              <a:rPr lang="da-DK">
                <a:solidFill>
                  <a:srgbClr val="000000"/>
                </a:solidFill>
              </a:rPr>
              <a:t>Vi har processer, der sikrer hurtig handling i sager med skolefravær, og som sikrer, at indsatserne er tilpasset det enkelte barns behov.</a:t>
            </a:r>
          </a:p>
          <a:p>
            <a:br>
              <a:rPr lang="da-DK">
                <a:solidFill>
                  <a:srgbClr val="000000"/>
                </a:solidFill>
              </a:rPr>
            </a:br>
            <a:r>
              <a:rPr lang="da-DK">
                <a:solidFill>
                  <a:srgbClr val="000000"/>
                </a:solidFill>
              </a:rPr>
              <a:t> </a:t>
            </a:r>
          </a:p>
          <a:p>
            <a:r>
              <a:rPr lang="da-DK">
                <a:solidFill>
                  <a:srgbClr val="000000"/>
                </a:solidFill>
              </a:rPr>
              <a:t>Vi er systematisk opmærksomme på risiko for udvikling af skolefravær ved overgange og skift i børns liv. </a:t>
            </a:r>
          </a:p>
          <a:p>
            <a:br>
              <a:rPr lang="da-DK">
                <a:solidFill>
                  <a:srgbClr val="000000"/>
                </a:solidFill>
              </a:rPr>
            </a:br>
            <a:endParaRPr lang="da-DK">
              <a:solidFill>
                <a:srgbClr val="000000"/>
              </a:solidFill>
            </a:endParaRPr>
          </a:p>
          <a:p>
            <a:r>
              <a:rPr lang="da-DK">
                <a:solidFill>
                  <a:srgbClr val="000000"/>
                </a:solidFill>
              </a:rPr>
              <a:t>Vi er systematisk opmærksomme på skoletrivsel og udvikling af skolefravær hos alle de børn og unge, kommunen er i kontakt med. </a:t>
            </a:r>
          </a:p>
        </p:txBody>
      </p:sp>
    </p:spTree>
    <p:extLst>
      <p:ext uri="{BB962C8B-B14F-4D97-AF65-F5344CB8AC3E}">
        <p14:creationId xmlns:p14="http://schemas.microsoft.com/office/powerpoint/2010/main" val="75327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21</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tovholder</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a:spcAft>
                <a:spcPts val="800"/>
              </a:spcAft>
            </a:pPr>
            <a:r>
              <a:rPr lang="da-DK">
                <a:solidFill>
                  <a:srgbClr val="000000"/>
                </a:solidFill>
              </a:rPr>
              <a:t>Det er altid tydeligt, hvem der er tovholder i en sag med skolefravær, så der sikres et bindeled mellem skole, hjem og øvrige aktører.​</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 arbejder ud fra beskrevne metoder og tilgange, der bygger på viden om skolefravær og får sparring på arbejdet fra relevante ressourcepersoner.​</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Tovholderen/fraværsteamets hovedfokus er barnets trivsel og at løse det, der er svært for barnet.</a:t>
            </a:r>
            <a:br>
              <a:rPr lang="da-DK">
                <a:solidFill>
                  <a:srgbClr val="000000"/>
                </a:solidFill>
              </a:rPr>
            </a:br>
            <a:br>
              <a:rPr lang="da-DK">
                <a:solidFill>
                  <a:srgbClr val="000000"/>
                </a:solidFill>
              </a:rPr>
            </a:br>
            <a:br>
              <a:rPr lang="da-DK">
                <a:solidFill>
                  <a:srgbClr val="000000"/>
                </a:solidFill>
              </a:rPr>
            </a:br>
            <a:r>
              <a:rPr lang="da-DK">
                <a:solidFill>
                  <a:srgbClr val="000000"/>
                </a:solidFill>
              </a:rPr>
              <a:t>Tovholderen/fraværsteamet har et klart mandat til at løse opgaven.</a:t>
            </a:r>
          </a:p>
        </p:txBody>
      </p:sp>
    </p:spTree>
    <p:extLst>
      <p:ext uri="{BB962C8B-B14F-4D97-AF65-F5344CB8AC3E}">
        <p14:creationId xmlns:p14="http://schemas.microsoft.com/office/powerpoint/2010/main" val="752045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22</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Børneinddragelse</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4072910"/>
          </a:xfrm>
          <a:prstGeom prst="rect">
            <a:avLst/>
          </a:prstGeom>
          <a:noFill/>
        </p:spPr>
        <p:txBody>
          <a:bodyPr wrap="square">
            <a:spAutoFit/>
          </a:bodyPr>
          <a:lstStyle/>
          <a:p>
            <a:pPr fontAlgn="base">
              <a:spcAft>
                <a:spcPts val="800"/>
              </a:spcAft>
            </a:pPr>
            <a:r>
              <a:rPr lang="da-DK">
                <a:solidFill>
                  <a:srgbClr val="000000"/>
                </a:solidFill>
              </a:rPr>
              <a:t>Vi ser barnets viden som værdifuld, og det danner omdrejningspunktet for at forstå de udfordringer, barnet oplever og for at udvikle relevante løsninger.</a:t>
            </a:r>
            <a:br>
              <a:rPr lang="da-DK">
                <a:solidFill>
                  <a:srgbClr val="000000"/>
                </a:solidFill>
              </a:rPr>
            </a:br>
            <a:br>
              <a:rPr lang="da-DK">
                <a:solidFill>
                  <a:srgbClr val="000000"/>
                </a:solidFill>
              </a:rPr>
            </a:br>
            <a:br>
              <a:rPr lang="da-DK">
                <a:solidFill>
                  <a:srgbClr val="000000"/>
                </a:solidFill>
              </a:rPr>
            </a:br>
            <a:r>
              <a:rPr lang="da-DK">
                <a:solidFill>
                  <a:srgbClr val="000000"/>
                </a:solidFill>
              </a:rPr>
              <a:t>Vi sikrer, at børn ved, hvad der skal foregå, de oplever at blive hørt, og der følges op med barnet.</a:t>
            </a:r>
            <a:br>
              <a:rPr lang="da-DK">
                <a:solidFill>
                  <a:srgbClr val="000000"/>
                </a:solidFill>
              </a:rPr>
            </a:br>
            <a:br>
              <a:rPr lang="da-DK">
                <a:solidFill>
                  <a:srgbClr val="000000"/>
                </a:solidFill>
              </a:rPr>
            </a:br>
            <a:br>
              <a:rPr lang="da-DK">
                <a:solidFill>
                  <a:srgbClr val="000000"/>
                </a:solidFill>
              </a:rPr>
            </a:br>
            <a:r>
              <a:rPr lang="da-DK">
                <a:solidFill>
                  <a:srgbClr val="000000"/>
                </a:solidFill>
              </a:rPr>
              <a:t>Børneinddragelse er en central del af kommunens procedurer i forbindelse med forebyggelse og håndtering af skolefravær.</a:t>
            </a:r>
            <a:br>
              <a:rPr lang="da-DK">
                <a:solidFill>
                  <a:srgbClr val="000000"/>
                </a:solidFill>
              </a:rPr>
            </a:br>
            <a:br>
              <a:rPr lang="da-DK">
                <a:solidFill>
                  <a:srgbClr val="000000"/>
                </a:solidFill>
              </a:rPr>
            </a:br>
            <a:br>
              <a:rPr lang="da-DK">
                <a:solidFill>
                  <a:srgbClr val="000000"/>
                </a:solidFill>
              </a:rPr>
            </a:br>
            <a:r>
              <a:rPr lang="da-DK">
                <a:solidFill>
                  <a:srgbClr val="000000"/>
                </a:solidFill>
              </a:rPr>
              <a:t>Der er viden om og kompetencer til at praktisere børneinddragelse i kommunen.</a:t>
            </a:r>
          </a:p>
          <a:p>
            <a:pPr fontAlgn="base"/>
            <a:r>
              <a:rPr lang="da-DK" sz="1800">
                <a:solidFill>
                  <a:srgbClr val="000000"/>
                </a:solidFill>
                <a:effectLst/>
                <a:latin typeface="Calibri" panose="020F05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4112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23</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6345761" cy="646331"/>
          </a:xfrm>
          <a:prstGeom prst="rect">
            <a:avLst/>
          </a:prstGeom>
          <a:noFill/>
        </p:spPr>
        <p:txBody>
          <a:bodyPr wrap="square">
            <a:spAutoFit/>
          </a:bodyPr>
          <a:lstStyle/>
          <a:p>
            <a:r>
              <a:rPr lang="da-DK" sz="3600" b="1">
                <a:latin typeface="ImaginaryFriendBBW00-Bold" panose="02000806000000020004" pitchFamily="2" charset="0"/>
              </a:rPr>
              <a:t>Samarbejde med forældre</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fontAlgn="base"/>
            <a:r>
              <a:rPr lang="da-DK">
                <a:solidFill>
                  <a:srgbClr val="000000"/>
                </a:solidFill>
              </a:rPr>
              <a:t>Vores tilgang til samarbejdet med forældre i sager om skolefravær er professionel og fagligt funderet​.</a:t>
            </a:r>
            <a:br>
              <a:rPr lang="da-DK">
                <a:solidFill>
                  <a:srgbClr val="000000"/>
                </a:solidFill>
              </a:rPr>
            </a:br>
            <a:br>
              <a:rPr lang="da-DK">
                <a:solidFill>
                  <a:srgbClr val="000000"/>
                </a:solidFill>
              </a:rPr>
            </a:br>
            <a:br>
              <a:rPr lang="da-DK">
                <a:solidFill>
                  <a:srgbClr val="000000"/>
                </a:solidFill>
              </a:rPr>
            </a:br>
            <a:r>
              <a:rPr lang="da-DK">
                <a:solidFill>
                  <a:srgbClr val="000000"/>
                </a:solidFill>
              </a:rPr>
              <a:t>Vi har faste procedurer, der sikrer tidlig hjælp og rådgivning til forældre med børn med begyndende skolefravær.​</a:t>
            </a:r>
            <a:br>
              <a:rPr lang="da-DK">
                <a:solidFill>
                  <a:srgbClr val="000000"/>
                </a:solidFill>
              </a:rPr>
            </a:br>
            <a:br>
              <a:rPr lang="da-DK">
                <a:solidFill>
                  <a:srgbClr val="000000"/>
                </a:solidFill>
              </a:rPr>
            </a:br>
            <a:br>
              <a:rPr lang="da-DK">
                <a:solidFill>
                  <a:srgbClr val="000000"/>
                </a:solidFill>
              </a:rPr>
            </a:br>
            <a:r>
              <a:rPr lang="da-DK">
                <a:solidFill>
                  <a:srgbClr val="000000"/>
                </a:solidFill>
              </a:rPr>
              <a:t>Vores møder med børn og forældre er baseret på respekt, og det er tydeligt, hvad der skal foregå på mødet, og hvordan der følges op.</a:t>
            </a:r>
            <a:br>
              <a:rPr lang="da-DK">
                <a:solidFill>
                  <a:srgbClr val="000000"/>
                </a:solidFill>
              </a:rPr>
            </a:br>
            <a:br>
              <a:rPr lang="da-DK">
                <a:solidFill>
                  <a:srgbClr val="000000"/>
                </a:solidFill>
              </a:rPr>
            </a:br>
            <a:br>
              <a:rPr lang="da-DK">
                <a:solidFill>
                  <a:srgbClr val="000000"/>
                </a:solidFill>
              </a:rPr>
            </a:br>
            <a:r>
              <a:rPr lang="da-DK">
                <a:solidFill>
                  <a:srgbClr val="000000"/>
                </a:solidFill>
              </a:rPr>
              <a:t>Vi inddrager forældre og anser deres viden som værdifuld viden.</a:t>
            </a:r>
          </a:p>
        </p:txBody>
      </p:sp>
    </p:spTree>
    <p:extLst>
      <p:ext uri="{BB962C8B-B14F-4D97-AF65-F5344CB8AC3E}">
        <p14:creationId xmlns:p14="http://schemas.microsoft.com/office/powerpoint/2010/main" val="160703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dsholder til tekst 21">
            <a:extLst>
              <a:ext uri="{FF2B5EF4-FFF2-40B4-BE49-F238E27FC236}">
                <a16:creationId xmlns:a16="http://schemas.microsoft.com/office/drawing/2014/main" id="{66B73757-5179-0787-3DFF-B94F39F960F7}"/>
              </a:ext>
            </a:extLst>
          </p:cNvPr>
          <p:cNvSpPr>
            <a:spLocks noGrp="1"/>
          </p:cNvSpPr>
          <p:nvPr>
            <p:ph type="body" sz="quarter" idx="15"/>
          </p:nvPr>
        </p:nvSpPr>
        <p:spPr>
          <a:xfrm>
            <a:off x="0" y="1"/>
            <a:ext cx="1066800" cy="6858000"/>
          </a:xfrm>
        </p:spPr>
        <p:txBody>
          <a:bodyPr/>
          <a:lstStyle/>
          <a:p>
            <a:endParaRPr lang="da-DK"/>
          </a:p>
        </p:txBody>
      </p:sp>
      <p:sp>
        <p:nvSpPr>
          <p:cNvPr id="5" name="Pladsholder til slidenummer 4">
            <a:extLst>
              <a:ext uri="{FF2B5EF4-FFF2-40B4-BE49-F238E27FC236}">
                <a16:creationId xmlns:a16="http://schemas.microsoft.com/office/drawing/2014/main" id="{C34CDCC1-BBF2-4F4D-F088-65E108C8C325}"/>
              </a:ext>
            </a:extLst>
          </p:cNvPr>
          <p:cNvSpPr>
            <a:spLocks noGrp="1"/>
          </p:cNvSpPr>
          <p:nvPr>
            <p:ph type="sldNum" sz="quarter" idx="12"/>
          </p:nvPr>
        </p:nvSpPr>
        <p:spPr/>
        <p:txBody>
          <a:bodyPr/>
          <a:lstStyle/>
          <a:p>
            <a:fld id="{A23C0BB7-6BAB-41B9-B847-BE177CEDBC97}" type="slidenum">
              <a:rPr lang="en-GB" smtClean="0"/>
              <a:t>24</a:t>
            </a:fld>
            <a:endParaRPr lang="en-GB"/>
          </a:p>
        </p:txBody>
      </p:sp>
      <p:sp>
        <p:nvSpPr>
          <p:cNvPr id="23" name="Pladsholder til tekst 22">
            <a:extLst>
              <a:ext uri="{FF2B5EF4-FFF2-40B4-BE49-F238E27FC236}">
                <a16:creationId xmlns:a16="http://schemas.microsoft.com/office/drawing/2014/main" id="{C509F607-C46E-34BD-2197-A044DA1CCDF7}"/>
              </a:ext>
            </a:extLst>
          </p:cNvPr>
          <p:cNvSpPr>
            <a:spLocks noGrp="1"/>
          </p:cNvSpPr>
          <p:nvPr>
            <p:ph type="body" sz="quarter" idx="16"/>
          </p:nvPr>
        </p:nvSpPr>
        <p:spPr/>
        <p:txBody>
          <a:bodyPr/>
          <a:lstStyle/>
          <a:p>
            <a:endParaRPr lang="da-DK"/>
          </a:p>
        </p:txBody>
      </p:sp>
      <p:sp>
        <p:nvSpPr>
          <p:cNvPr id="2" name="Tekstfelt 1">
            <a:extLst>
              <a:ext uri="{FF2B5EF4-FFF2-40B4-BE49-F238E27FC236}">
                <a16:creationId xmlns:a16="http://schemas.microsoft.com/office/drawing/2014/main" id="{FDD35501-6B54-F804-5E53-6B520FB07ABC}"/>
              </a:ext>
            </a:extLst>
          </p:cNvPr>
          <p:cNvSpPr txBox="1"/>
          <p:nvPr/>
        </p:nvSpPr>
        <p:spPr>
          <a:xfrm>
            <a:off x="1204965" y="349907"/>
            <a:ext cx="8730218" cy="646331"/>
          </a:xfrm>
          <a:prstGeom prst="rect">
            <a:avLst/>
          </a:prstGeom>
          <a:noFill/>
        </p:spPr>
        <p:txBody>
          <a:bodyPr wrap="square">
            <a:spAutoFit/>
          </a:bodyPr>
          <a:lstStyle/>
          <a:p>
            <a:r>
              <a:rPr lang="da-DK" sz="3600" b="1">
                <a:latin typeface="ImaginaryFriendBBW00-Bold" panose="02000806000000020004" pitchFamily="2" charset="0"/>
              </a:rPr>
              <a:t>Vedligehold og kvalitetssikring</a:t>
            </a:r>
          </a:p>
        </p:txBody>
      </p:sp>
      <p:grpSp>
        <p:nvGrpSpPr>
          <p:cNvPr id="3" name="Gruppe 2">
            <a:extLst>
              <a:ext uri="{FF2B5EF4-FFF2-40B4-BE49-F238E27FC236}">
                <a16:creationId xmlns:a16="http://schemas.microsoft.com/office/drawing/2014/main" id="{21AB0D35-AEF0-D909-3179-91E03A202761}"/>
              </a:ext>
            </a:extLst>
          </p:cNvPr>
          <p:cNvGrpSpPr/>
          <p:nvPr/>
        </p:nvGrpSpPr>
        <p:grpSpPr>
          <a:xfrm>
            <a:off x="382178" y="826039"/>
            <a:ext cx="262339" cy="1595761"/>
            <a:chOff x="7488520" y="1508845"/>
            <a:chExt cx="262339" cy="1595761"/>
          </a:xfrm>
        </p:grpSpPr>
        <p:cxnSp>
          <p:nvCxnSpPr>
            <p:cNvPr id="4" name="Lige forbindelse 3">
              <a:extLst>
                <a:ext uri="{FF2B5EF4-FFF2-40B4-BE49-F238E27FC236}">
                  <a16:creationId xmlns:a16="http://schemas.microsoft.com/office/drawing/2014/main" id="{70F30765-7F22-C122-3061-00ACDB61A38B}"/>
                </a:ext>
              </a:extLst>
            </p:cNvPr>
            <p:cNvCxnSpPr>
              <a:cxnSpLocks/>
            </p:cNvCxnSpPr>
            <p:nvPr/>
          </p:nvCxnSpPr>
          <p:spPr>
            <a:xfrm>
              <a:off x="7619690" y="1508845"/>
              <a:ext cx="0" cy="1595761"/>
            </a:xfrm>
            <a:prstGeom prst="line">
              <a:avLst/>
            </a:prstGeom>
            <a:ln w="15875">
              <a:gradFill>
                <a:gsLst>
                  <a:gs pos="0">
                    <a:schemeClr val="tx1"/>
                  </a:gs>
                  <a:gs pos="4100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25A98C44-47EC-3B7F-1D17-F9C4DA03AD1B}"/>
                </a:ext>
              </a:extLst>
            </p:cNvPr>
            <p:cNvCxnSpPr>
              <a:cxnSpLocks/>
            </p:cNvCxnSpPr>
            <p:nvPr/>
          </p:nvCxnSpPr>
          <p:spPr>
            <a:xfrm rot="5400000">
              <a:off x="7619690" y="177661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4DF3B0BD-68B8-745F-BADF-501369B49B79}"/>
                </a:ext>
              </a:extLst>
            </p:cNvPr>
            <p:cNvCxnSpPr>
              <a:cxnSpLocks/>
            </p:cNvCxnSpPr>
            <p:nvPr/>
          </p:nvCxnSpPr>
          <p:spPr>
            <a:xfrm rot="5400000">
              <a:off x="7619690" y="217555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288191B-B229-8464-62F2-D2B47278F1C4}"/>
                </a:ext>
              </a:extLst>
            </p:cNvPr>
            <p:cNvCxnSpPr>
              <a:cxnSpLocks/>
            </p:cNvCxnSpPr>
            <p:nvPr/>
          </p:nvCxnSpPr>
          <p:spPr>
            <a:xfrm rot="5400000">
              <a:off x="7619690" y="2574496"/>
              <a:ext cx="0" cy="26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Ellipse 9">
            <a:extLst>
              <a:ext uri="{FF2B5EF4-FFF2-40B4-BE49-F238E27FC236}">
                <a16:creationId xmlns:a16="http://schemas.microsoft.com/office/drawing/2014/main" id="{61D9E75F-4C91-E92B-8011-5B99D32CD5ED}"/>
              </a:ext>
            </a:extLst>
          </p:cNvPr>
          <p:cNvSpPr/>
          <p:nvPr/>
        </p:nvSpPr>
        <p:spPr>
          <a:xfrm>
            <a:off x="362482" y="520107"/>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w="15875">
            <a:solidFill>
              <a:schemeClr val="tx1"/>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da-DK" sz="1600" b="1">
              <a:solidFill>
                <a:schemeClr val="tx1"/>
              </a:solidFill>
              <a:latin typeface="ImaginaryFriendBBW00-Rg" panose="02000506000000020004" pitchFamily="2" charset="0"/>
            </a:endParaRPr>
          </a:p>
        </p:txBody>
      </p:sp>
      <p:sp>
        <p:nvSpPr>
          <p:cNvPr id="11" name="Tekstfelt 10">
            <a:extLst>
              <a:ext uri="{FF2B5EF4-FFF2-40B4-BE49-F238E27FC236}">
                <a16:creationId xmlns:a16="http://schemas.microsoft.com/office/drawing/2014/main" id="{B2485C51-8937-DEA5-8CE0-307776325711}"/>
              </a:ext>
            </a:extLst>
          </p:cNvPr>
          <p:cNvSpPr txBox="1"/>
          <p:nvPr/>
        </p:nvSpPr>
        <p:spPr>
          <a:xfrm>
            <a:off x="1204965" y="1224979"/>
            <a:ext cx="9981531" cy="3693319"/>
          </a:xfrm>
          <a:prstGeom prst="rect">
            <a:avLst/>
          </a:prstGeom>
          <a:noFill/>
        </p:spPr>
        <p:txBody>
          <a:bodyPr wrap="square">
            <a:spAutoFit/>
          </a:bodyPr>
          <a:lstStyle/>
          <a:p>
            <a:pPr fontAlgn="base"/>
            <a:r>
              <a:rPr lang="da-DK">
                <a:solidFill>
                  <a:srgbClr val="000000"/>
                </a:solidFill>
              </a:rPr>
              <a:t>Vi evaluerer og følger op på den tværfaglige håndtering af fraværsindsatser.</a:t>
            </a:r>
            <a:br>
              <a:rPr lang="da-DK">
                <a:solidFill>
                  <a:srgbClr val="000000"/>
                </a:solidFill>
              </a:rPr>
            </a:br>
            <a:br>
              <a:rPr lang="da-DK">
                <a:solidFill>
                  <a:srgbClr val="000000"/>
                </a:solidFill>
              </a:rPr>
            </a:br>
            <a:endParaRPr lang="da-DK">
              <a:solidFill>
                <a:srgbClr val="000000"/>
              </a:solidFill>
            </a:endParaRPr>
          </a:p>
          <a:p>
            <a:pPr fontAlgn="base"/>
            <a:r>
              <a:rPr lang="da-DK">
                <a:solidFill>
                  <a:srgbClr val="000000"/>
                </a:solidFill>
              </a:rPr>
              <a:t>Vi har fokus på data og følger systematisk op på mønstre i kommunens data om børn og unges trivsel med henblik på proaktive tiltag.</a:t>
            </a:r>
            <a:br>
              <a:rPr lang="da-DK">
                <a:solidFill>
                  <a:srgbClr val="000000"/>
                </a:solidFill>
              </a:rPr>
            </a:br>
            <a:br>
              <a:rPr lang="da-DK">
                <a:solidFill>
                  <a:srgbClr val="000000"/>
                </a:solidFill>
              </a:rPr>
            </a:br>
            <a:br>
              <a:rPr lang="da-DK">
                <a:solidFill>
                  <a:srgbClr val="000000"/>
                </a:solidFill>
              </a:rPr>
            </a:br>
            <a:r>
              <a:rPr lang="da-DK">
                <a:solidFill>
                  <a:srgbClr val="000000"/>
                </a:solidFill>
              </a:rPr>
              <a:t>Vi har overblik over forebyggende og håndterende indsatser i kommunen, og det vurderes løbende, hvor der er behov for opmærksomhed, udvikling, og kvalitetssikring.</a:t>
            </a:r>
            <a:br>
              <a:rPr lang="da-DK">
                <a:solidFill>
                  <a:srgbClr val="000000"/>
                </a:solidFill>
              </a:rPr>
            </a:br>
            <a:br>
              <a:rPr lang="da-DK">
                <a:solidFill>
                  <a:srgbClr val="000000"/>
                </a:solidFill>
              </a:rPr>
            </a:br>
            <a:br>
              <a:rPr lang="da-DK">
                <a:solidFill>
                  <a:srgbClr val="000000"/>
                </a:solidFill>
              </a:rPr>
            </a:br>
            <a:r>
              <a:rPr lang="da-DK">
                <a:solidFill>
                  <a:srgbClr val="000000"/>
                </a:solidFill>
              </a:rPr>
              <a:t>Vi vejleder skoler i at registrere alt fravær korrekt, både sygdom, ”lovligt” og ”ulovligt” fravær og kigger på det samlede fravær, i vurderingen af om fravær er bekymrende.</a:t>
            </a:r>
          </a:p>
        </p:txBody>
      </p:sp>
    </p:spTree>
    <p:extLst>
      <p:ext uri="{BB962C8B-B14F-4D97-AF65-F5344CB8AC3E}">
        <p14:creationId xmlns:p14="http://schemas.microsoft.com/office/powerpoint/2010/main" val="38558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25</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440081"/>
            <a:ext cx="3083666" cy="3715901"/>
          </a:xfrm>
        </p:spPr>
        <p:txBody>
          <a:bodyPr vert="horz" lIns="0" tIns="0" rIns="0" bIns="0" rtlCol="0" anchor="t">
            <a:noAutofit/>
          </a:bodyPr>
          <a:lstStyle/>
          <a:p>
            <a:pPr marL="0" indent="0">
              <a:buNone/>
            </a:pPr>
            <a:r>
              <a:rPr lang="da-DK">
                <a:solidFill>
                  <a:srgbClr val="000000"/>
                </a:solidFill>
              </a:rPr>
              <a:t>Formålet med trin 2:</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dele og begrunde bedømmelser  </a:t>
            </a: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ea typeface="Open Sans"/>
                <a:cs typeface="Open Sans"/>
              </a:rPr>
              <a:t>At eventuelle forskelle og blinde pletter bliver synlige</a:t>
            </a: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At få spot på det, der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At få et grundlag for at beslutte, hvad der skal arbejdes videre med. </a:t>
            </a: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65" y="443360"/>
            <a:ext cx="1384035"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2</a:t>
            </a:r>
            <a:endParaRPr lang="en-GB" sz="3200"/>
          </a:p>
        </p:txBody>
      </p:sp>
      <p:sp>
        <p:nvSpPr>
          <p:cNvPr id="8" name="Tekstfelt 7">
            <a:extLst>
              <a:ext uri="{FF2B5EF4-FFF2-40B4-BE49-F238E27FC236}">
                <a16:creationId xmlns:a16="http://schemas.microsoft.com/office/drawing/2014/main" id="{BD876DB7-2887-E832-E36A-7E6A377BD8E1}"/>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9" name="Tekstfelt 8">
            <a:extLst>
              <a:ext uri="{FF2B5EF4-FFF2-40B4-BE49-F238E27FC236}">
                <a16:creationId xmlns:a16="http://schemas.microsoft.com/office/drawing/2014/main" id="{13482C26-2AF7-4BD0-81FD-5EFCC5E8BE91}"/>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12" name="Tekstfelt 11">
            <a:extLst>
              <a:ext uri="{FF2B5EF4-FFF2-40B4-BE49-F238E27FC236}">
                <a16:creationId xmlns:a16="http://schemas.microsoft.com/office/drawing/2014/main" id="{CA9DE3FC-F827-9DDB-6C97-DFE94C6366E8}"/>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13" name="Lige pilforbindelse 12">
            <a:extLst>
              <a:ext uri="{FF2B5EF4-FFF2-40B4-BE49-F238E27FC236}">
                <a16:creationId xmlns:a16="http://schemas.microsoft.com/office/drawing/2014/main" id="{53FDD7F4-029D-8D4B-DA5C-4122728FAC48}"/>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392DFD96-30AE-E071-C256-61DED6E8E2A8}"/>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9" name="Ellipse 18">
            <a:extLst>
              <a:ext uri="{FF2B5EF4-FFF2-40B4-BE49-F238E27FC236}">
                <a16:creationId xmlns:a16="http://schemas.microsoft.com/office/drawing/2014/main" id="{E81990EA-395A-5BCA-9ECD-66D3A559EA7F}"/>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20" name="Ellipse 19">
            <a:extLst>
              <a:ext uri="{FF2B5EF4-FFF2-40B4-BE49-F238E27FC236}">
                <a16:creationId xmlns:a16="http://schemas.microsoft.com/office/drawing/2014/main" id="{9ECE0F25-BDC2-F916-0306-77060B52446B}"/>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21" name="Tekstfelt 20">
            <a:extLst>
              <a:ext uri="{FF2B5EF4-FFF2-40B4-BE49-F238E27FC236}">
                <a16:creationId xmlns:a16="http://schemas.microsoft.com/office/drawing/2014/main" id="{80CDCC6F-F2B1-25A3-530B-4B30BC267805}"/>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3" name="Tekstfelt 22">
            <a:extLst>
              <a:ext uri="{FF2B5EF4-FFF2-40B4-BE49-F238E27FC236}">
                <a16:creationId xmlns:a16="http://schemas.microsoft.com/office/drawing/2014/main" id="{99806134-3AF7-784D-8885-600734D4BFFB}"/>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27" name="Tekstfelt 26">
            <a:extLst>
              <a:ext uri="{FF2B5EF4-FFF2-40B4-BE49-F238E27FC236}">
                <a16:creationId xmlns:a16="http://schemas.microsoft.com/office/drawing/2014/main" id="{21650339-6E70-DECC-6DA8-725C1606A2FA}"/>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28" name="Lige pilforbindelse 27">
            <a:extLst>
              <a:ext uri="{FF2B5EF4-FFF2-40B4-BE49-F238E27FC236}">
                <a16:creationId xmlns:a16="http://schemas.microsoft.com/office/drawing/2014/main" id="{895D4CE4-94C3-10F1-E970-FCCFB81D8FFC}"/>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4E4F7FE9-0E1A-F183-90E8-09F8385B01EC}"/>
              </a:ext>
            </a:extLst>
          </p:cNvPr>
          <p:cNvCxnSpPr>
            <a:cxnSpLocks/>
            <a:stCxn id="20"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CBECE871-6379-414C-A5E9-A5FFFD77572F}"/>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08834F62-F125-ABEF-C5B8-D0755F29968B}"/>
              </a:ext>
            </a:extLst>
          </p:cNvPr>
          <p:cNvSpPr/>
          <p:nvPr/>
        </p:nvSpPr>
        <p:spPr>
          <a:xfrm>
            <a:off x="4954621" y="3255889"/>
            <a:ext cx="6913124" cy="2654548"/>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6" name="Rektangel 35">
            <a:extLst>
              <a:ext uri="{FF2B5EF4-FFF2-40B4-BE49-F238E27FC236}">
                <a16:creationId xmlns:a16="http://schemas.microsoft.com/office/drawing/2014/main" id="{0766A77E-0E18-EC33-1F5B-6813A555366F}"/>
              </a:ext>
            </a:extLst>
          </p:cNvPr>
          <p:cNvSpPr/>
          <p:nvPr/>
        </p:nvSpPr>
        <p:spPr>
          <a:xfrm rot="10800000">
            <a:off x="4817788" y="-5596"/>
            <a:ext cx="6913124" cy="2481437"/>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988784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26</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24231" y="1660045"/>
            <a:ext cx="3108133" cy="3495937"/>
          </a:xfrm>
        </p:spPr>
        <p:txBody>
          <a:bodyPr vert="horz" lIns="0" tIns="0" rIns="0" bIns="0" rtlCol="0" anchor="t">
            <a:noAutofit/>
          </a:bodyPr>
          <a:lstStyle/>
          <a:p>
            <a:pPr marL="0" indent="0">
              <a:buNone/>
            </a:pPr>
            <a:r>
              <a:rPr lang="da-DK">
                <a:solidFill>
                  <a:srgbClr val="000000"/>
                </a:solidFill>
                <a:ea typeface="Open Sans"/>
                <a:cs typeface="Open Sans"/>
              </a:rPr>
              <a:t>Del jeres bedømmelse og begrund jeres vurdering for et tema af gangen.</a:t>
            </a:r>
          </a:p>
          <a:p>
            <a:pPr marL="0" indent="0">
              <a:buNone/>
            </a:pPr>
            <a:r>
              <a:rPr lang="da-DK">
                <a:solidFill>
                  <a:srgbClr val="000000"/>
                </a:solidFill>
                <a:ea typeface="Open Sans"/>
                <a:cs typeface="Open Sans"/>
              </a:rPr>
              <a:t>Orienter jer i baggrunden for de enkelte principper efter behov.</a:t>
            </a:r>
          </a:p>
          <a:p>
            <a:pPr marL="0" indent="0">
              <a:buNone/>
            </a:pPr>
            <a:r>
              <a:rPr lang="da-DK">
                <a:solidFill>
                  <a:srgbClr val="000000"/>
                </a:solidFill>
                <a:ea typeface="Open Sans"/>
                <a:cs typeface="Open Sans"/>
              </a:rPr>
              <a:t>Konkluder:</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Hvor er I godt på vej?</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Hvad trænger til opmærksomhed?</a:t>
            </a:r>
          </a:p>
          <a:p>
            <a:pPr marL="0" indent="0">
              <a:buNone/>
            </a:pPr>
            <a:endParaRPr lang="da-DK">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7948" y="365761"/>
            <a:ext cx="3263370" cy="99178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616466" y="381764"/>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Tag et </a:t>
            </a:r>
            <a:r>
              <a:rPr lang="en-US" sz="3200" err="1"/>
              <a:t>tema</a:t>
            </a:r>
            <a:r>
              <a:rPr lang="en-US" sz="3200"/>
              <a:t> </a:t>
            </a:r>
            <a:r>
              <a:rPr lang="en-US" sz="3200" err="1"/>
              <a:t>af</a:t>
            </a:r>
            <a:r>
              <a:rPr lang="en-US" sz="3200"/>
              <a:t> </a:t>
            </a:r>
            <a:r>
              <a:rPr lang="en-US" sz="3200" err="1"/>
              <a:t>gangen</a:t>
            </a:r>
            <a:endParaRPr lang="en-GB" sz="3200"/>
          </a:p>
        </p:txBody>
      </p:sp>
      <p:pic>
        <p:nvPicPr>
          <p:cNvPr id="2" name="Billede 1">
            <a:extLst>
              <a:ext uri="{FF2B5EF4-FFF2-40B4-BE49-F238E27FC236}">
                <a16:creationId xmlns:a16="http://schemas.microsoft.com/office/drawing/2014/main" id="{C0D12740-59A5-220B-8071-8C43E674A238}"/>
              </a:ext>
            </a:extLst>
          </p:cNvPr>
          <p:cNvPicPr>
            <a:picLocks noChangeAspect="1"/>
          </p:cNvPicPr>
          <p:nvPr/>
        </p:nvPicPr>
        <p:blipFill rotWithShape="1">
          <a:blip r:embed="rId5">
            <a:extLst>
              <a:ext uri="{28A0092B-C50C-407E-A947-70E740481C1C}">
                <a14:useLocalDpi xmlns:a14="http://schemas.microsoft.com/office/drawing/2010/main" val="0"/>
              </a:ext>
            </a:extLst>
          </a:blip>
          <a:srcRect l="17183" t="8657" r="11287" b="9421"/>
          <a:stretch/>
        </p:blipFill>
        <p:spPr>
          <a:xfrm>
            <a:off x="4555606" y="743803"/>
            <a:ext cx="7332635" cy="4723850"/>
          </a:xfrm>
          <a:prstGeom prst="rect">
            <a:avLst/>
          </a:prstGeom>
        </p:spPr>
      </p:pic>
    </p:spTree>
    <p:extLst>
      <p:ext uri="{BB962C8B-B14F-4D97-AF65-F5344CB8AC3E}">
        <p14:creationId xmlns:p14="http://schemas.microsoft.com/office/powerpoint/2010/main" val="110952023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27</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48698" y="1440081"/>
            <a:ext cx="3083666" cy="3715901"/>
          </a:xfrm>
        </p:spPr>
        <p:txBody>
          <a:bodyPr vert="horz" lIns="0" tIns="0" rIns="0" bIns="0" rtlCol="0" anchor="t">
            <a:noAutofit/>
          </a:bodyPr>
          <a:lstStyle/>
          <a:p>
            <a:pPr marL="0" indent="0">
              <a:buNone/>
            </a:pPr>
            <a:r>
              <a:rPr lang="da-DK" sz="1600">
                <a:solidFill>
                  <a:srgbClr val="000000"/>
                </a:solidFill>
                <a:ea typeface="Open Sans"/>
                <a:cs typeface="Open Sans"/>
              </a:rPr>
              <a:t>Formålet med trin 3:</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A</a:t>
            </a:r>
            <a:r>
              <a:rPr lang="da-DK" sz="1600">
                <a:solidFill>
                  <a:srgbClr val="000000"/>
                </a:solidFill>
                <a:ea typeface="Open Sans"/>
                <a:cs typeface="Open Sans"/>
              </a:rPr>
              <a:t>t gå fra </a:t>
            </a:r>
            <a:r>
              <a:rPr lang="da-DK">
                <a:solidFill>
                  <a:srgbClr val="000000"/>
                </a:solidFill>
                <a:ea typeface="Open Sans"/>
                <a:cs typeface="Open Sans"/>
              </a:rPr>
              <a:t>refleksion</a:t>
            </a:r>
            <a:r>
              <a:rPr lang="da-DK" sz="1600">
                <a:solidFill>
                  <a:srgbClr val="000000"/>
                </a:solidFill>
                <a:ea typeface="Open Sans"/>
                <a:cs typeface="Open Sans"/>
              </a:rPr>
              <a:t> til forslag til konkret fokus i det videre arbejde</a:t>
            </a:r>
          </a:p>
          <a:p>
            <a:pPr>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 At få lavet konkrete aftaler om næste skridt i processen</a:t>
            </a: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8353" y="442902"/>
            <a:ext cx="1401543"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err="1"/>
              <a:t>Trin</a:t>
            </a:r>
            <a:r>
              <a:rPr lang="en-US" sz="3200"/>
              <a:t> 3</a:t>
            </a:r>
            <a:endParaRPr lang="en-GB" sz="3200"/>
          </a:p>
        </p:txBody>
      </p:sp>
      <p:sp>
        <p:nvSpPr>
          <p:cNvPr id="37" name="Tekstfelt 36">
            <a:extLst>
              <a:ext uri="{FF2B5EF4-FFF2-40B4-BE49-F238E27FC236}">
                <a16:creationId xmlns:a16="http://schemas.microsoft.com/office/drawing/2014/main" id="{D360E03A-177C-D9CE-798E-387C763BEB1C}"/>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8" name="Tekstfelt 37">
            <a:extLst>
              <a:ext uri="{FF2B5EF4-FFF2-40B4-BE49-F238E27FC236}">
                <a16:creationId xmlns:a16="http://schemas.microsoft.com/office/drawing/2014/main" id="{FEEDFDFF-C7BE-5EC2-7A4A-F656BFFF41AB}"/>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9" name="Tekstfelt 38">
            <a:extLst>
              <a:ext uri="{FF2B5EF4-FFF2-40B4-BE49-F238E27FC236}">
                <a16:creationId xmlns:a16="http://schemas.microsoft.com/office/drawing/2014/main" id="{76FC3C16-DB02-ED04-F709-91B907863AAE}"/>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cxnSp>
        <p:nvCxnSpPr>
          <p:cNvPr id="40" name="Lige pilforbindelse 39">
            <a:extLst>
              <a:ext uri="{FF2B5EF4-FFF2-40B4-BE49-F238E27FC236}">
                <a16:creationId xmlns:a16="http://schemas.microsoft.com/office/drawing/2014/main" id="{C0D3251A-9D1D-3825-292A-8BB37B89CE09}"/>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A72769A3-92CD-27B1-5A1A-B2EB09B85C95}"/>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42" name="Ellipse 41">
            <a:extLst>
              <a:ext uri="{FF2B5EF4-FFF2-40B4-BE49-F238E27FC236}">
                <a16:creationId xmlns:a16="http://schemas.microsoft.com/office/drawing/2014/main" id="{19C07D78-CC73-9821-5EDA-9CB6F0AD6F35}"/>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43" name="Ellipse 42">
            <a:extLst>
              <a:ext uri="{FF2B5EF4-FFF2-40B4-BE49-F238E27FC236}">
                <a16:creationId xmlns:a16="http://schemas.microsoft.com/office/drawing/2014/main" id="{48B782A6-7EC7-DCC2-473F-F44A46BB4A8F}"/>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44" name="Tekstfelt 43">
            <a:extLst>
              <a:ext uri="{FF2B5EF4-FFF2-40B4-BE49-F238E27FC236}">
                <a16:creationId xmlns:a16="http://schemas.microsoft.com/office/drawing/2014/main" id="{297DD3F7-6DEE-388D-D2FE-7B1CAA06DFB7}"/>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45" name="Tekstfelt 44">
            <a:extLst>
              <a:ext uri="{FF2B5EF4-FFF2-40B4-BE49-F238E27FC236}">
                <a16:creationId xmlns:a16="http://schemas.microsoft.com/office/drawing/2014/main" id="{5CB9AF0F-F970-3EEB-A82B-D0CF0F60B6AF}"/>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46" name="Tekstfelt 45">
            <a:extLst>
              <a:ext uri="{FF2B5EF4-FFF2-40B4-BE49-F238E27FC236}">
                <a16:creationId xmlns:a16="http://schemas.microsoft.com/office/drawing/2014/main" id="{A8BC0AB0-E859-B015-0D0C-5A061E79E269}"/>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47" name="Lige pilforbindelse 46">
            <a:extLst>
              <a:ext uri="{FF2B5EF4-FFF2-40B4-BE49-F238E27FC236}">
                <a16:creationId xmlns:a16="http://schemas.microsoft.com/office/drawing/2014/main" id="{9545F40C-2891-F28E-876E-A8B1B5AE328D}"/>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a:extLst>
              <a:ext uri="{FF2B5EF4-FFF2-40B4-BE49-F238E27FC236}">
                <a16:creationId xmlns:a16="http://schemas.microsoft.com/office/drawing/2014/main" id="{1ED66794-32BC-D271-EE90-07CF8D3CA6FE}"/>
              </a:ext>
            </a:extLst>
          </p:cNvPr>
          <p:cNvCxnSpPr>
            <a:cxnSpLocks/>
            <a:stCxn id="43"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6B4E62E6-B349-3F6A-33B8-C76B4DCF9F5E}"/>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Rektangel 50">
            <a:extLst>
              <a:ext uri="{FF2B5EF4-FFF2-40B4-BE49-F238E27FC236}">
                <a16:creationId xmlns:a16="http://schemas.microsoft.com/office/drawing/2014/main" id="{D9016BB3-455E-CF0F-5D77-BCBD87C6729C}"/>
              </a:ext>
            </a:extLst>
          </p:cNvPr>
          <p:cNvSpPr/>
          <p:nvPr/>
        </p:nvSpPr>
        <p:spPr>
          <a:xfrm rot="10800000">
            <a:off x="4817788" y="4563"/>
            <a:ext cx="6913124" cy="3975809"/>
          </a:xfrm>
          <a:prstGeom prst="rect">
            <a:avLst/>
          </a:prstGeom>
          <a:gradFill flip="none" rotWithShape="1">
            <a:gsLst>
              <a:gs pos="0">
                <a:schemeClr val="bg1">
                  <a:alpha val="0"/>
                </a:schemeClr>
              </a:gs>
              <a:gs pos="13000">
                <a:schemeClr val="bg1">
                  <a:alpha val="80000"/>
                </a:schemeClr>
              </a:gs>
              <a:gs pos="100000">
                <a:schemeClr val="bg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72678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E42AAD9-3F2E-8537-1A85-5885C4AB1E30}"/>
              </a:ext>
            </a:extLst>
          </p:cNvPr>
          <p:cNvSpPr>
            <a:spLocks noGrp="1"/>
          </p:cNvSpPr>
          <p:nvPr>
            <p:ph type="body" sz="quarter" idx="15"/>
          </p:nvPr>
        </p:nvSpPr>
        <p:spPr>
          <a:xfrm>
            <a:off x="0" y="0"/>
            <a:ext cx="3969490" cy="6858000"/>
          </a:xfrm>
        </p:spPr>
        <p:txBody>
          <a:bodyPr/>
          <a:lstStyle/>
          <a:p>
            <a:endParaRPr lang="da-DK"/>
          </a:p>
        </p:txBody>
      </p:sp>
      <p:sp>
        <p:nvSpPr>
          <p:cNvPr id="4" name="Pladsholder til indhold 3">
            <a:extLst>
              <a:ext uri="{FF2B5EF4-FFF2-40B4-BE49-F238E27FC236}">
                <a16:creationId xmlns:a16="http://schemas.microsoft.com/office/drawing/2014/main" id="{2A45C842-2BA9-813F-B657-352803952C1B}"/>
              </a:ext>
            </a:extLst>
          </p:cNvPr>
          <p:cNvSpPr>
            <a:spLocks noGrp="1"/>
          </p:cNvSpPr>
          <p:nvPr>
            <p:ph sz="half" idx="1"/>
          </p:nvPr>
        </p:nvSpPr>
        <p:spPr>
          <a:xfrm>
            <a:off x="4342375" y="905069"/>
            <a:ext cx="7413154" cy="5118636"/>
          </a:xfrm>
        </p:spPr>
        <p:txBody>
          <a:bodyPr vert="horz" lIns="0" tIns="0" rIns="0" bIns="0" rtlCol="0" anchor="t">
            <a:noAutofit/>
          </a:bodyPr>
          <a:lstStyle/>
          <a:p>
            <a:pPr marL="0" indent="0">
              <a:buNone/>
            </a:pPr>
            <a:r>
              <a:rPr lang="da-DK"/>
              <a:t>På baggrund af jeres vurdering af det, der er godt på vej i jeres kommune, og det, der trænger til fokus i kommunen, skal I nu prioritere, hvad I ønsker at sætte fokus på.</a:t>
            </a:r>
          </a:p>
          <a:p>
            <a:pPr marL="0"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Start med at lave en individuel prioritering</a:t>
            </a:r>
          </a:p>
          <a:p>
            <a:pPr marL="144000" lvl="1"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Del og begrund jer prioriteringer</a:t>
            </a:r>
          </a:p>
          <a:p>
            <a:pPr marL="144000" lvl="1" indent="0">
              <a:buNone/>
            </a:pPr>
            <a:endParaRPr lang="da-DK">
              <a:latin typeface="ImaginaryFriendBBW00-Bold" panose="02000806000000020004" pitchFamily="2" charset="0"/>
            </a:endParaRPr>
          </a:p>
          <a:p>
            <a:pPr marL="144000" lvl="1" indent="0">
              <a:buNone/>
            </a:pPr>
            <a:r>
              <a:rPr lang="da-DK">
                <a:latin typeface="ImaginaryFriendBBW00-Bold" panose="02000806000000020004" pitchFamily="2" charset="0"/>
              </a:rPr>
              <a:t>	Beslut jeres fælles fokuspunkter</a:t>
            </a:r>
          </a:p>
        </p:txBody>
      </p:sp>
      <p:sp>
        <p:nvSpPr>
          <p:cNvPr id="5" name="Pladsholder til slidenummer 4">
            <a:extLst>
              <a:ext uri="{FF2B5EF4-FFF2-40B4-BE49-F238E27FC236}">
                <a16:creationId xmlns:a16="http://schemas.microsoft.com/office/drawing/2014/main" id="{1DCEA6E4-3E85-E44E-9D16-BD2A6FC87A47}"/>
              </a:ext>
            </a:extLst>
          </p:cNvPr>
          <p:cNvSpPr>
            <a:spLocks noGrp="1"/>
          </p:cNvSpPr>
          <p:nvPr>
            <p:ph type="sldNum" sz="quarter" idx="12"/>
          </p:nvPr>
        </p:nvSpPr>
        <p:spPr/>
        <p:txBody>
          <a:bodyPr/>
          <a:lstStyle/>
          <a:p>
            <a:fld id="{A23C0BB7-6BAB-41B9-B847-BE177CEDBC97}" type="slidenum">
              <a:rPr lang="en-GB" smtClean="0"/>
              <a:t>28</a:t>
            </a:fld>
            <a:endParaRPr lang="en-GB"/>
          </a:p>
        </p:txBody>
      </p:sp>
      <p:pic>
        <p:nvPicPr>
          <p:cNvPr id="8" name="Graphic 5">
            <a:extLst>
              <a:ext uri="{FF2B5EF4-FFF2-40B4-BE49-F238E27FC236}">
                <a16:creationId xmlns:a16="http://schemas.microsoft.com/office/drawing/2014/main" id="{2A93D4CC-97A0-99A3-45A2-CDD4FD270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2543" y="2937874"/>
            <a:ext cx="529578" cy="468000"/>
          </a:xfrm>
          <a:prstGeom prst="rect">
            <a:avLst/>
          </a:prstGeom>
        </p:spPr>
      </p:pic>
      <p:pic>
        <p:nvPicPr>
          <p:cNvPr id="10" name="Graphic 85">
            <a:extLst>
              <a:ext uri="{FF2B5EF4-FFF2-40B4-BE49-F238E27FC236}">
                <a16:creationId xmlns:a16="http://schemas.microsoft.com/office/drawing/2014/main" id="{574F3442-A4E2-FB8B-4B9B-5CEEEEFDA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6462" y="2226180"/>
            <a:ext cx="281740" cy="324000"/>
          </a:xfrm>
          <a:prstGeom prst="rect">
            <a:avLst/>
          </a:prstGeom>
        </p:spPr>
      </p:pic>
      <p:pic>
        <p:nvPicPr>
          <p:cNvPr id="11" name="Graphic 2">
            <a:extLst>
              <a:ext uri="{FF2B5EF4-FFF2-40B4-BE49-F238E27FC236}">
                <a16:creationId xmlns:a16="http://schemas.microsoft.com/office/drawing/2014/main" id="{CB4EE566-8F49-CB6B-62D5-BE9660517E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694753" y="4003143"/>
            <a:ext cx="385159" cy="216000"/>
          </a:xfrm>
          <a:prstGeom prst="rect">
            <a:avLst/>
          </a:prstGeom>
        </p:spPr>
      </p:pic>
      <p:sp>
        <p:nvSpPr>
          <p:cNvPr id="9" name="Text Placeholder 7">
            <a:extLst>
              <a:ext uri="{FF2B5EF4-FFF2-40B4-BE49-F238E27FC236}">
                <a16:creationId xmlns:a16="http://schemas.microsoft.com/office/drawing/2014/main" id="{84B32C63-849F-AEC9-F843-2F7ED64DF065}"/>
              </a:ext>
            </a:extLst>
          </p:cNvPr>
          <p:cNvSpPr txBox="1">
            <a:spLocks/>
          </p:cNvSpPr>
          <p:nvPr/>
        </p:nvSpPr>
        <p:spPr>
          <a:xfrm rot="21420000">
            <a:off x="337539" y="395179"/>
            <a:ext cx="2589904"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12" name="Text Placeholder 7">
            <a:extLst>
              <a:ext uri="{FF2B5EF4-FFF2-40B4-BE49-F238E27FC236}">
                <a16:creationId xmlns:a16="http://schemas.microsoft.com/office/drawing/2014/main" id="{73043666-D976-D548-DB5C-CE0A46F9D27D}"/>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Prioritering</a:t>
            </a:r>
            <a:endParaRPr lang="en-GB" sz="3200"/>
          </a:p>
        </p:txBody>
      </p:sp>
      <p:grpSp>
        <p:nvGrpSpPr>
          <p:cNvPr id="25" name="Gruppe 24">
            <a:extLst>
              <a:ext uri="{FF2B5EF4-FFF2-40B4-BE49-F238E27FC236}">
                <a16:creationId xmlns:a16="http://schemas.microsoft.com/office/drawing/2014/main" id="{936E3694-5773-B456-3E94-F060EBC4DE4F}"/>
              </a:ext>
            </a:extLst>
          </p:cNvPr>
          <p:cNvGrpSpPr/>
          <p:nvPr/>
        </p:nvGrpSpPr>
        <p:grpSpPr>
          <a:xfrm>
            <a:off x="1102358" y="1925532"/>
            <a:ext cx="1576346" cy="2500111"/>
            <a:chOff x="926629" y="1640360"/>
            <a:chExt cx="1905282" cy="3021808"/>
          </a:xfrm>
        </p:grpSpPr>
        <p:pic>
          <p:nvPicPr>
            <p:cNvPr id="20" name="Graphic 2">
              <a:extLst>
                <a:ext uri="{FF2B5EF4-FFF2-40B4-BE49-F238E27FC236}">
                  <a16:creationId xmlns:a16="http://schemas.microsoft.com/office/drawing/2014/main" id="{0A2A2F1F-B50D-F5A0-F575-E7E938E8D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68366" y="2198623"/>
              <a:ext cx="3021808" cy="1905282"/>
            </a:xfrm>
            <a:prstGeom prst="rect">
              <a:avLst/>
            </a:prstGeom>
          </p:spPr>
        </p:pic>
        <p:sp>
          <p:nvSpPr>
            <p:cNvPr id="22" name="Tekstfelt 21">
              <a:extLst>
                <a:ext uri="{FF2B5EF4-FFF2-40B4-BE49-F238E27FC236}">
                  <a16:creationId xmlns:a16="http://schemas.microsoft.com/office/drawing/2014/main" id="{94902E94-5984-EB78-960B-CE3178A111D2}"/>
                </a:ext>
              </a:extLst>
            </p:cNvPr>
            <p:cNvSpPr txBox="1"/>
            <p:nvPr/>
          </p:nvSpPr>
          <p:spPr>
            <a:xfrm>
              <a:off x="1583209" y="2028386"/>
              <a:ext cx="558285"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1</a:t>
              </a:r>
            </a:p>
          </p:txBody>
        </p:sp>
        <p:sp>
          <p:nvSpPr>
            <p:cNvPr id="23" name="Tekstfelt 22">
              <a:extLst>
                <a:ext uri="{FF2B5EF4-FFF2-40B4-BE49-F238E27FC236}">
                  <a16:creationId xmlns:a16="http://schemas.microsoft.com/office/drawing/2014/main" id="{DD6443A0-FB8C-7590-DA69-5DEBE8B18072}"/>
                </a:ext>
              </a:extLst>
            </p:cNvPr>
            <p:cNvSpPr txBox="1"/>
            <p:nvPr/>
          </p:nvSpPr>
          <p:spPr>
            <a:xfrm>
              <a:off x="1580054" y="2755904"/>
              <a:ext cx="627672"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2</a:t>
              </a:r>
            </a:p>
          </p:txBody>
        </p:sp>
        <p:sp>
          <p:nvSpPr>
            <p:cNvPr id="24" name="Tekstfelt 23">
              <a:extLst>
                <a:ext uri="{FF2B5EF4-FFF2-40B4-BE49-F238E27FC236}">
                  <a16:creationId xmlns:a16="http://schemas.microsoft.com/office/drawing/2014/main" id="{2FDAAC26-DE47-A96E-D56E-75D6795FBAA4}"/>
                </a:ext>
              </a:extLst>
            </p:cNvPr>
            <p:cNvSpPr txBox="1"/>
            <p:nvPr/>
          </p:nvSpPr>
          <p:spPr>
            <a:xfrm>
              <a:off x="1580054" y="3522408"/>
              <a:ext cx="627672" cy="781201"/>
            </a:xfrm>
            <a:prstGeom prst="rect">
              <a:avLst/>
            </a:prstGeom>
            <a:solidFill>
              <a:schemeClr val="accent1"/>
            </a:solidFill>
          </p:spPr>
          <p:txBody>
            <a:bodyPr wrap="square">
              <a:spAutoFit/>
            </a:bodyPr>
            <a:lstStyle/>
            <a:p>
              <a:r>
                <a:rPr lang="da-DK" sz="3600">
                  <a:latin typeface="ImaginaryFriendBBW00-Bold" panose="02000806000000020004" pitchFamily="2" charset="0"/>
                </a:rPr>
                <a:t>3</a:t>
              </a:r>
            </a:p>
          </p:txBody>
        </p:sp>
      </p:grpSp>
    </p:spTree>
    <p:extLst>
      <p:ext uri="{BB962C8B-B14F-4D97-AF65-F5344CB8AC3E}">
        <p14:creationId xmlns:p14="http://schemas.microsoft.com/office/powerpoint/2010/main" val="163473698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C26151C-0AC2-EC26-A04D-7D06E288CFAC}"/>
              </a:ext>
            </a:extLst>
          </p:cNvPr>
          <p:cNvSpPr>
            <a:spLocks noGrp="1"/>
          </p:cNvSpPr>
          <p:nvPr>
            <p:ph type="body" sz="quarter" idx="15"/>
          </p:nvPr>
        </p:nvSpPr>
        <p:spPr>
          <a:xfrm>
            <a:off x="0" y="0"/>
            <a:ext cx="3969490" cy="6858000"/>
          </a:xfrm>
        </p:spPr>
        <p:txBody>
          <a:bodyPr/>
          <a:lstStyle/>
          <a:p>
            <a:endParaRPr lang="da-DK"/>
          </a:p>
        </p:txBody>
      </p:sp>
      <p:sp>
        <p:nvSpPr>
          <p:cNvPr id="4" name="Pladsholder til indhold 3">
            <a:extLst>
              <a:ext uri="{FF2B5EF4-FFF2-40B4-BE49-F238E27FC236}">
                <a16:creationId xmlns:a16="http://schemas.microsoft.com/office/drawing/2014/main" id="{D833A3DE-AEA6-9A1F-A7B6-3D579B66A4FE}"/>
              </a:ext>
            </a:extLst>
          </p:cNvPr>
          <p:cNvSpPr>
            <a:spLocks noGrp="1"/>
          </p:cNvSpPr>
          <p:nvPr>
            <p:ph sz="half" idx="1"/>
          </p:nvPr>
        </p:nvSpPr>
        <p:spPr>
          <a:xfrm>
            <a:off x="4349448" y="900442"/>
            <a:ext cx="7423592" cy="886371"/>
          </a:xfrm>
        </p:spPr>
        <p:txBody>
          <a:bodyPr vert="horz" lIns="0" tIns="0" rIns="0" bIns="0" rtlCol="0" anchor="t">
            <a:noAutofit/>
          </a:bodyPr>
          <a:lstStyle/>
          <a:p>
            <a:pPr marL="0" indent="0">
              <a:buNone/>
            </a:pPr>
            <a:r>
              <a:rPr lang="da-DK"/>
              <a:t>På baggrund af jeres fælles beslutning af det, I vil sætte fokus på, kan I nu reflektere over, hvad der er særligt behov for, der hvor I ønsker en forandring.</a:t>
            </a:r>
          </a:p>
          <a:p>
            <a:pPr marL="0" indent="0">
              <a:buNone/>
            </a:pPr>
            <a:endParaRPr lang="da-DK"/>
          </a:p>
          <a:p>
            <a:pPr marL="0" indent="0">
              <a:buNone/>
            </a:pPr>
            <a:r>
              <a:rPr lang="da-DK"/>
              <a:t>	</a:t>
            </a:r>
          </a:p>
          <a:p>
            <a:pPr marL="0" indent="0">
              <a:buNone/>
            </a:pPr>
            <a:endParaRPr lang="da-DK"/>
          </a:p>
        </p:txBody>
      </p:sp>
      <p:sp>
        <p:nvSpPr>
          <p:cNvPr id="5" name="Pladsholder til slidenummer 4">
            <a:extLst>
              <a:ext uri="{FF2B5EF4-FFF2-40B4-BE49-F238E27FC236}">
                <a16:creationId xmlns:a16="http://schemas.microsoft.com/office/drawing/2014/main" id="{DEEB699F-E0DB-4F25-F92E-0C2EB0E06948}"/>
              </a:ext>
            </a:extLst>
          </p:cNvPr>
          <p:cNvSpPr>
            <a:spLocks noGrp="1"/>
          </p:cNvSpPr>
          <p:nvPr>
            <p:ph type="sldNum" sz="quarter" idx="12"/>
          </p:nvPr>
        </p:nvSpPr>
        <p:spPr/>
        <p:txBody>
          <a:bodyPr/>
          <a:lstStyle/>
          <a:p>
            <a:fld id="{A23C0BB7-6BAB-41B9-B847-BE177CEDBC97}" type="slidenum">
              <a:rPr lang="en-GB" smtClean="0"/>
              <a:t>29</a:t>
            </a:fld>
            <a:endParaRPr lang="en-GB"/>
          </a:p>
        </p:txBody>
      </p:sp>
      <p:sp>
        <p:nvSpPr>
          <p:cNvPr id="7" name="Pladsholder til tekst 6">
            <a:extLst>
              <a:ext uri="{FF2B5EF4-FFF2-40B4-BE49-F238E27FC236}">
                <a16:creationId xmlns:a16="http://schemas.microsoft.com/office/drawing/2014/main" id="{B58A6E4C-E258-786B-1668-35E8697F537B}"/>
              </a:ext>
            </a:extLst>
          </p:cNvPr>
          <p:cNvSpPr>
            <a:spLocks noGrp="1"/>
          </p:cNvSpPr>
          <p:nvPr>
            <p:ph type="body" sz="quarter" idx="16"/>
          </p:nvPr>
        </p:nvSpPr>
        <p:spPr/>
        <p:txBody>
          <a:bodyPr/>
          <a:lstStyle/>
          <a:p>
            <a:endParaRPr lang="da-DK"/>
          </a:p>
        </p:txBody>
      </p:sp>
      <p:pic>
        <p:nvPicPr>
          <p:cNvPr id="9" name="Graphic 5">
            <a:extLst>
              <a:ext uri="{FF2B5EF4-FFF2-40B4-BE49-F238E27FC236}">
                <a16:creationId xmlns:a16="http://schemas.microsoft.com/office/drawing/2014/main" id="{603FD161-8132-2F9F-F793-C622F46CB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826" y="2126093"/>
            <a:ext cx="2726377" cy="2409361"/>
          </a:xfrm>
          <a:prstGeom prst="rect">
            <a:avLst/>
          </a:prstGeom>
        </p:spPr>
      </p:pic>
      <p:sp>
        <p:nvSpPr>
          <p:cNvPr id="6" name="Text Placeholder 7">
            <a:extLst>
              <a:ext uri="{FF2B5EF4-FFF2-40B4-BE49-F238E27FC236}">
                <a16:creationId xmlns:a16="http://schemas.microsoft.com/office/drawing/2014/main" id="{B4E91968-E2A5-42E7-22BF-32959469D930}"/>
              </a:ext>
            </a:extLst>
          </p:cNvPr>
          <p:cNvSpPr txBox="1">
            <a:spLocks/>
          </p:cNvSpPr>
          <p:nvPr/>
        </p:nvSpPr>
        <p:spPr>
          <a:xfrm rot="21420000">
            <a:off x="349439" y="374878"/>
            <a:ext cx="3353244" cy="1051129"/>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8" name="Text Placeholder 7">
            <a:extLst>
              <a:ext uri="{FF2B5EF4-FFF2-40B4-BE49-F238E27FC236}">
                <a16:creationId xmlns:a16="http://schemas.microsoft.com/office/drawing/2014/main" id="{EB3FD9EB-4A92-6D52-8F6E-1BEDEE144137}"/>
              </a:ext>
            </a:extLst>
          </p:cNvPr>
          <p:cNvSpPr txBox="1">
            <a:spLocks/>
          </p:cNvSpPr>
          <p:nvPr/>
        </p:nvSpPr>
        <p:spPr>
          <a:xfrm>
            <a:off x="461088" y="415125"/>
            <a:ext cx="4136852"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200"/>
              <a:t>Refleksion over næste skridt</a:t>
            </a:r>
            <a:endParaRPr lang="en-GB" sz="3200"/>
          </a:p>
        </p:txBody>
      </p:sp>
      <p:grpSp>
        <p:nvGrpSpPr>
          <p:cNvPr id="28" name="Gruppe 27">
            <a:extLst>
              <a:ext uri="{FF2B5EF4-FFF2-40B4-BE49-F238E27FC236}">
                <a16:creationId xmlns:a16="http://schemas.microsoft.com/office/drawing/2014/main" id="{78B3D5BA-AE57-12E5-0E60-FF8E75970056}"/>
              </a:ext>
            </a:extLst>
          </p:cNvPr>
          <p:cNvGrpSpPr/>
          <p:nvPr/>
        </p:nvGrpSpPr>
        <p:grpSpPr>
          <a:xfrm>
            <a:off x="5330778" y="1786813"/>
            <a:ext cx="5825303" cy="4691782"/>
            <a:chOff x="5330778" y="1786813"/>
            <a:chExt cx="5825303" cy="4691782"/>
          </a:xfrm>
        </p:grpSpPr>
        <p:sp>
          <p:nvSpPr>
            <p:cNvPr id="11" name="Ellipse 10">
              <a:extLst>
                <a:ext uri="{FF2B5EF4-FFF2-40B4-BE49-F238E27FC236}">
                  <a16:creationId xmlns:a16="http://schemas.microsoft.com/office/drawing/2014/main" id="{DC3A8DFA-FB06-0C48-9682-A82EC4D3E4B1}"/>
                </a:ext>
              </a:extLst>
            </p:cNvPr>
            <p:cNvSpPr/>
            <p:nvPr/>
          </p:nvSpPr>
          <p:spPr>
            <a:xfrm>
              <a:off x="6474447" y="2420425"/>
              <a:ext cx="3240000" cy="3240000"/>
            </a:xfrm>
            <a:custGeom>
              <a:avLst/>
              <a:gdLst>
                <a:gd name="connsiteX0" fmla="*/ 0 w 3240000"/>
                <a:gd name="connsiteY0" fmla="*/ 1620000 h 3240000"/>
                <a:gd name="connsiteX1" fmla="*/ 1620000 w 3240000"/>
                <a:gd name="connsiteY1" fmla="*/ 0 h 3240000"/>
                <a:gd name="connsiteX2" fmla="*/ 3240000 w 3240000"/>
                <a:gd name="connsiteY2" fmla="*/ 1620000 h 3240000"/>
                <a:gd name="connsiteX3" fmla="*/ 1620000 w 3240000"/>
                <a:gd name="connsiteY3" fmla="*/ 3240000 h 3240000"/>
                <a:gd name="connsiteX4" fmla="*/ 0 w 3240000"/>
                <a:gd name="connsiteY4" fmla="*/ 162000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extrusionOk="0">
                  <a:moveTo>
                    <a:pt x="0" y="1620000"/>
                  </a:moveTo>
                  <a:cubicBezTo>
                    <a:pt x="-52492" y="578554"/>
                    <a:pt x="707221" y="-219387"/>
                    <a:pt x="1620000" y="0"/>
                  </a:cubicBezTo>
                  <a:cubicBezTo>
                    <a:pt x="2356915" y="-38216"/>
                    <a:pt x="3095112" y="752589"/>
                    <a:pt x="3240000" y="1620000"/>
                  </a:cubicBezTo>
                  <a:cubicBezTo>
                    <a:pt x="3304755" y="2651690"/>
                    <a:pt x="2614138" y="3198694"/>
                    <a:pt x="1620000" y="3240000"/>
                  </a:cubicBezTo>
                  <a:cubicBezTo>
                    <a:pt x="890242" y="3247804"/>
                    <a:pt x="6775" y="2592104"/>
                    <a:pt x="0" y="1620000"/>
                  </a:cubicBezTo>
                  <a:close/>
                </a:path>
              </a:pathLst>
            </a:custGeom>
            <a:noFill/>
            <a:ln w="38100">
              <a:solidFill>
                <a:schemeClr val="tx1"/>
              </a:solidFill>
              <a:extLst>
                <a:ext uri="{C807C97D-BFC1-408E-A445-0C87EB9F89A2}">
                  <ask:lineSketchStyleProps xmlns:ask="http://schemas.microsoft.com/office/drawing/2018/sketchyshapes" sd="26432753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2" name="Rektangel 11">
              <a:extLst>
                <a:ext uri="{FF2B5EF4-FFF2-40B4-BE49-F238E27FC236}">
                  <a16:creationId xmlns:a16="http://schemas.microsoft.com/office/drawing/2014/main" id="{01FAB6E2-1095-A265-02FF-9A48AC0B9A1F}"/>
                </a:ext>
              </a:extLst>
            </p:cNvPr>
            <p:cNvSpPr/>
            <p:nvPr/>
          </p:nvSpPr>
          <p:spPr>
            <a:xfrm>
              <a:off x="7508166" y="1786813"/>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3" name="Rektangel 12">
              <a:extLst>
                <a:ext uri="{FF2B5EF4-FFF2-40B4-BE49-F238E27FC236}">
                  <a16:creationId xmlns:a16="http://schemas.microsoft.com/office/drawing/2014/main" id="{ED6137E1-BCD5-D695-33ED-B745505FFF92}"/>
                </a:ext>
              </a:extLst>
            </p:cNvPr>
            <p:cNvSpPr/>
            <p:nvPr/>
          </p:nvSpPr>
          <p:spPr>
            <a:xfrm>
              <a:off x="5426031" y="2701164"/>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4" name="Rektangel 13">
              <a:extLst>
                <a:ext uri="{FF2B5EF4-FFF2-40B4-BE49-F238E27FC236}">
                  <a16:creationId xmlns:a16="http://schemas.microsoft.com/office/drawing/2014/main" id="{78F28D45-7C2A-110F-6B37-C32F7F6152E6}"/>
                </a:ext>
              </a:extLst>
            </p:cNvPr>
            <p:cNvSpPr/>
            <p:nvPr/>
          </p:nvSpPr>
          <p:spPr>
            <a:xfrm>
              <a:off x="6390640" y="4918526"/>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5" name="Rektangel 14">
              <a:extLst>
                <a:ext uri="{FF2B5EF4-FFF2-40B4-BE49-F238E27FC236}">
                  <a16:creationId xmlns:a16="http://schemas.microsoft.com/office/drawing/2014/main" id="{E7D563BD-D833-C6BE-A1AF-D635AF58DF10}"/>
                </a:ext>
              </a:extLst>
            </p:cNvPr>
            <p:cNvSpPr/>
            <p:nvPr/>
          </p:nvSpPr>
          <p:spPr>
            <a:xfrm>
              <a:off x="8504786" y="4993840"/>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16" name="Rektangel 15">
              <a:extLst>
                <a:ext uri="{FF2B5EF4-FFF2-40B4-BE49-F238E27FC236}">
                  <a16:creationId xmlns:a16="http://schemas.microsoft.com/office/drawing/2014/main" id="{7EC3AAA1-2955-49CC-586D-30B699549596}"/>
                </a:ext>
              </a:extLst>
            </p:cNvPr>
            <p:cNvSpPr/>
            <p:nvPr/>
          </p:nvSpPr>
          <p:spPr>
            <a:xfrm rot="1176778">
              <a:off x="9379420" y="3152299"/>
              <a:ext cx="1438795" cy="145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17" name="Graphic 2">
              <a:extLst>
                <a:ext uri="{FF2B5EF4-FFF2-40B4-BE49-F238E27FC236}">
                  <a16:creationId xmlns:a16="http://schemas.microsoft.com/office/drawing/2014/main" id="{5E78EB49-0079-D794-F56B-250AF232F1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1885" y="4745246"/>
              <a:ext cx="504000" cy="529024"/>
            </a:xfrm>
            <a:prstGeom prst="rect">
              <a:avLst/>
            </a:prstGeom>
          </p:spPr>
        </p:pic>
        <p:pic>
          <p:nvPicPr>
            <p:cNvPr id="18" name="Graphic 2">
              <a:extLst>
                <a:ext uri="{FF2B5EF4-FFF2-40B4-BE49-F238E27FC236}">
                  <a16:creationId xmlns:a16="http://schemas.microsoft.com/office/drawing/2014/main" id="{452A7568-950C-6DBA-47BC-8981217F81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5639" y="1833448"/>
              <a:ext cx="424284" cy="720000"/>
            </a:xfrm>
            <a:prstGeom prst="rect">
              <a:avLst/>
            </a:prstGeom>
          </p:spPr>
        </p:pic>
        <p:pic>
          <p:nvPicPr>
            <p:cNvPr id="20" name="Graphic 2">
              <a:extLst>
                <a:ext uri="{FF2B5EF4-FFF2-40B4-BE49-F238E27FC236}">
                  <a16:creationId xmlns:a16="http://schemas.microsoft.com/office/drawing/2014/main" id="{3FFCA762-2EEB-AED5-F0FA-80F5FD9B9B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67244" y="4986897"/>
              <a:ext cx="279490" cy="504000"/>
            </a:xfrm>
            <a:prstGeom prst="rect">
              <a:avLst/>
            </a:prstGeom>
          </p:spPr>
        </p:pic>
        <p:pic>
          <p:nvPicPr>
            <p:cNvPr id="21" name="Graphic 2">
              <a:extLst>
                <a:ext uri="{FF2B5EF4-FFF2-40B4-BE49-F238E27FC236}">
                  <a16:creationId xmlns:a16="http://schemas.microsoft.com/office/drawing/2014/main" id="{5E4EC173-B6B9-E528-8980-88E2B0E56E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35440" y="3012754"/>
              <a:ext cx="540000" cy="471998"/>
            </a:xfrm>
            <a:prstGeom prst="rect">
              <a:avLst/>
            </a:prstGeom>
          </p:spPr>
        </p:pic>
        <p:pic>
          <p:nvPicPr>
            <p:cNvPr id="22" name="Graphic 2">
              <a:extLst>
                <a:ext uri="{FF2B5EF4-FFF2-40B4-BE49-F238E27FC236}">
                  <a16:creationId xmlns:a16="http://schemas.microsoft.com/office/drawing/2014/main" id="{0AD9294D-7874-FD3E-2C57-D154AAF20B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49846" y="3368840"/>
              <a:ext cx="468000" cy="481762"/>
            </a:xfrm>
            <a:prstGeom prst="rect">
              <a:avLst/>
            </a:prstGeom>
          </p:spPr>
        </p:pic>
        <p:sp>
          <p:nvSpPr>
            <p:cNvPr id="23" name="Tekstfelt 22">
              <a:extLst>
                <a:ext uri="{FF2B5EF4-FFF2-40B4-BE49-F238E27FC236}">
                  <a16:creationId xmlns:a16="http://schemas.microsoft.com/office/drawing/2014/main" id="{E91BBF82-11FA-CAA8-6F1A-04A772C30975}"/>
                </a:ext>
              </a:extLst>
            </p:cNvPr>
            <p:cNvSpPr txBox="1"/>
            <p:nvPr/>
          </p:nvSpPr>
          <p:spPr>
            <a:xfrm>
              <a:off x="7124452" y="2637746"/>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Viden og meningsskabelse</a:t>
              </a:r>
              <a:endParaRPr lang="da-DK" sz="1600" b="1" err="1">
                <a:solidFill>
                  <a:schemeClr val="accent2"/>
                </a:solidFill>
                <a:latin typeface="+mj-lt"/>
              </a:endParaRPr>
            </a:p>
          </p:txBody>
        </p:sp>
        <p:sp>
          <p:nvSpPr>
            <p:cNvPr id="24" name="Tekstfelt 23">
              <a:extLst>
                <a:ext uri="{FF2B5EF4-FFF2-40B4-BE49-F238E27FC236}">
                  <a16:creationId xmlns:a16="http://schemas.microsoft.com/office/drawing/2014/main" id="{DC7BADF2-70E4-C477-D497-86F4467E6340}"/>
                </a:ext>
              </a:extLst>
            </p:cNvPr>
            <p:cNvSpPr txBox="1"/>
            <p:nvPr/>
          </p:nvSpPr>
          <p:spPr>
            <a:xfrm>
              <a:off x="8922765" y="3934259"/>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Vedligeholdelse og kvalitetssikring</a:t>
              </a:r>
              <a:endParaRPr lang="da-DK" sz="1600" b="1" err="1">
                <a:solidFill>
                  <a:schemeClr val="accent2"/>
                </a:solidFill>
                <a:latin typeface="+mj-lt"/>
              </a:endParaRPr>
            </a:p>
          </p:txBody>
        </p:sp>
        <p:sp>
          <p:nvSpPr>
            <p:cNvPr id="25" name="Tekstfelt 24">
              <a:extLst>
                <a:ext uri="{FF2B5EF4-FFF2-40B4-BE49-F238E27FC236}">
                  <a16:creationId xmlns:a16="http://schemas.microsoft.com/office/drawing/2014/main" id="{92B48734-2C3A-1A09-59B6-4BCA49D36314}"/>
                </a:ext>
              </a:extLst>
            </p:cNvPr>
            <p:cNvSpPr txBox="1"/>
            <p:nvPr/>
          </p:nvSpPr>
          <p:spPr>
            <a:xfrm>
              <a:off x="5330778" y="3499113"/>
              <a:ext cx="263385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Kompetencer hos medarbejdere og ledere</a:t>
              </a:r>
              <a:endParaRPr lang="da-DK" sz="1600" b="1" err="1">
                <a:solidFill>
                  <a:schemeClr val="accent2"/>
                </a:solidFill>
                <a:latin typeface="+mj-lt"/>
              </a:endParaRPr>
            </a:p>
          </p:txBody>
        </p:sp>
        <p:sp>
          <p:nvSpPr>
            <p:cNvPr id="26" name="Tekstfelt 25">
              <a:extLst>
                <a:ext uri="{FF2B5EF4-FFF2-40B4-BE49-F238E27FC236}">
                  <a16:creationId xmlns:a16="http://schemas.microsoft.com/office/drawing/2014/main" id="{2118303D-26A4-C164-BDD4-FEE5D00509EA}"/>
                </a:ext>
              </a:extLst>
            </p:cNvPr>
            <p:cNvSpPr txBox="1"/>
            <p:nvPr/>
          </p:nvSpPr>
          <p:spPr>
            <a:xfrm>
              <a:off x="6067407" y="5301284"/>
              <a:ext cx="2004023"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Fælles procedurer og aftaler</a:t>
              </a:r>
              <a:endParaRPr lang="da-DK" sz="1600" b="1" err="1">
                <a:solidFill>
                  <a:schemeClr val="accent2"/>
                </a:solidFill>
                <a:latin typeface="+mj-lt"/>
              </a:endParaRPr>
            </a:p>
          </p:txBody>
        </p:sp>
        <p:sp>
          <p:nvSpPr>
            <p:cNvPr id="27" name="Tekstfelt 26">
              <a:extLst>
                <a:ext uri="{FF2B5EF4-FFF2-40B4-BE49-F238E27FC236}">
                  <a16:creationId xmlns:a16="http://schemas.microsoft.com/office/drawing/2014/main" id="{61217C4B-EB83-11D4-00F3-EAF92B6CC51E}"/>
                </a:ext>
              </a:extLst>
            </p:cNvPr>
            <p:cNvSpPr txBox="1"/>
            <p:nvPr/>
          </p:nvSpPr>
          <p:spPr>
            <a:xfrm>
              <a:off x="7915018" y="5551056"/>
              <a:ext cx="2233316" cy="927539"/>
            </a:xfrm>
            <a:prstGeom prst="rect">
              <a:avLst/>
            </a:prstGeom>
            <a:noFill/>
          </p:spPr>
          <p:txBody>
            <a:bodyPr wrap="square" lIns="0" tIns="0" rIns="0" bIns="0" rtlCol="0">
              <a:noAutofit/>
            </a:bodyPr>
            <a:lstStyle/>
            <a:p>
              <a:pPr algn="ctr">
                <a:lnSpc>
                  <a:spcPct val="110000"/>
                </a:lnSpc>
                <a:spcBef>
                  <a:spcPts val="1200"/>
                </a:spcBef>
                <a:buSzPct val="80000"/>
              </a:pPr>
              <a:r>
                <a:rPr lang="da-DK" sz="1600" b="1">
                  <a:solidFill>
                    <a:schemeClr val="accent2"/>
                  </a:solidFill>
                  <a:latin typeface="+mj-lt"/>
                </a:rPr>
                <a:t>Andet?</a:t>
              </a:r>
              <a:endParaRPr lang="da-DK" sz="1600" b="1" err="1">
                <a:solidFill>
                  <a:schemeClr val="accent2"/>
                </a:solidFill>
                <a:latin typeface="+mj-lt"/>
              </a:endParaRPr>
            </a:p>
          </p:txBody>
        </p:sp>
      </p:grpSp>
    </p:spTree>
    <p:extLst>
      <p:ext uri="{BB962C8B-B14F-4D97-AF65-F5344CB8AC3E}">
        <p14:creationId xmlns:p14="http://schemas.microsoft.com/office/powerpoint/2010/main" val="8128725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740223"/>
            <a:ext cx="10874374" cy="1587769"/>
          </a:xfrm>
        </p:spPr>
        <p:txBody>
          <a:bodyPr/>
          <a:lstStyle/>
          <a:p>
            <a:r>
              <a:rPr lang="da-DK" sz="4400">
                <a:solidFill>
                  <a:schemeClr val="bg2"/>
                </a:solidFill>
                <a:latin typeface="Roboto Slab"/>
                <a:ea typeface="Roboto Slab" pitchFamily="2" charset="0"/>
              </a:rPr>
              <a:t>Formål og opmærksomhedspunkter</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2144110"/>
            <a:ext cx="10816495" cy="4256690"/>
          </a:xfrm>
        </p:spPr>
        <p:txBody>
          <a:bodyPr/>
          <a:lstStyle/>
          <a:p>
            <a:r>
              <a:rPr lang="da-DK"/>
              <a:t> </a:t>
            </a:r>
          </a:p>
        </p:txBody>
      </p:sp>
      <p:sp>
        <p:nvSpPr>
          <p:cNvPr id="2" name="Undertitel 14">
            <a:extLst>
              <a:ext uri="{FF2B5EF4-FFF2-40B4-BE49-F238E27FC236}">
                <a16:creationId xmlns:a16="http://schemas.microsoft.com/office/drawing/2014/main" id="{5D269D4C-0140-E2DF-18D3-CDD44C352ACC}"/>
              </a:ext>
            </a:extLst>
          </p:cNvPr>
          <p:cNvSpPr txBox="1">
            <a:spLocks/>
          </p:cNvSpPr>
          <p:nvPr/>
        </p:nvSpPr>
        <p:spPr>
          <a:xfrm>
            <a:off x="658813" y="2327992"/>
            <a:ext cx="10816495" cy="413933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SzPct val="80000"/>
              <a:buFont typeface="Arial" panose="020B0604020202020204" pitchFamily="34" charset="0"/>
              <a:buNone/>
              <a:defRPr sz="1200" kern="1200">
                <a:solidFill>
                  <a:schemeClr val="bg1"/>
                </a:solidFill>
                <a:latin typeface="+mn-lt"/>
                <a:ea typeface="+mn-ea"/>
                <a:cs typeface="+mn-cs"/>
              </a:defRPr>
            </a:lvl1pPr>
            <a:lvl2pPr marL="457200" indent="0" algn="ctr" defTabSz="914400" rtl="0" eaLnBrk="1" latinLnBrk="0" hangingPunct="1">
              <a:lnSpc>
                <a:spcPct val="110000"/>
              </a:lnSpc>
              <a:spcBef>
                <a:spcPts val="1200"/>
              </a:spcBef>
              <a:buSzPct val="80000"/>
              <a:buFont typeface="Arial" panose="020B0604020202020204" pitchFamily="34" charset="0"/>
              <a:buNone/>
              <a:defRPr sz="2000" kern="1200">
                <a:solidFill>
                  <a:schemeClr val="accent2"/>
                </a:solidFill>
                <a:latin typeface="+mn-lt"/>
                <a:ea typeface="+mn-ea"/>
                <a:cs typeface="+mn-cs"/>
              </a:defRPr>
            </a:lvl2pPr>
            <a:lvl3pPr marL="914400" indent="0" algn="ctr" defTabSz="914400" rtl="0" eaLnBrk="1" latinLnBrk="0" hangingPunct="1">
              <a:lnSpc>
                <a:spcPct val="110000"/>
              </a:lnSpc>
              <a:spcBef>
                <a:spcPts val="1200"/>
              </a:spcBef>
              <a:buSzPct val="80000"/>
              <a:buFont typeface="Arial" panose="020B0604020202020204" pitchFamily="34" charset="0"/>
              <a:buNone/>
              <a:defRPr sz="1800" kern="1200">
                <a:solidFill>
                  <a:schemeClr val="accent2"/>
                </a:solidFill>
                <a:latin typeface="+mn-lt"/>
                <a:ea typeface="+mn-ea"/>
                <a:cs typeface="+mn-cs"/>
              </a:defRPr>
            </a:lvl3pPr>
            <a:lvl4pPr marL="1371600" indent="0" algn="ctr"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1828800" indent="0" algn="ctr" defTabSz="914400" rtl="0" eaLnBrk="1" latinLnBrk="0" hangingPunct="1">
              <a:lnSpc>
                <a:spcPct val="110000"/>
              </a:lnSpc>
              <a:spcBef>
                <a:spcPts val="600"/>
              </a:spcBef>
              <a:buSzPct val="80000"/>
              <a:buFontTx/>
              <a:buNone/>
              <a:defRPr sz="1600" kern="1200">
                <a:solidFill>
                  <a:schemeClr val="accent2"/>
                </a:solidFill>
                <a:latin typeface="+mn-lt"/>
                <a:ea typeface="+mn-ea"/>
                <a:cs typeface="+mn-cs"/>
              </a:defRPr>
            </a:lvl5pPr>
            <a:lvl6pPr marL="2286000" indent="0" algn="ctr" defTabSz="914400" rtl="0" eaLnBrk="1" latinLnBrk="0" hangingPunct="1">
              <a:lnSpc>
                <a:spcPct val="110000"/>
              </a:lnSpc>
              <a:spcBef>
                <a:spcPts val="600"/>
              </a:spcBef>
              <a:buSzPct val="80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Tx/>
              <a:buNone/>
              <a:defRPr sz="1600" b="1" kern="1200" cap="all" baseline="0">
                <a:solidFill>
                  <a:schemeClr val="tx1"/>
                </a:solidFill>
                <a:latin typeface="+mj-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600"/>
              <a:t>Formålet med processen er at finde det mest relevante næste skridt for kommunens arbejde med at forebygge og håndtere skolefravær.</a:t>
            </a:r>
          </a:p>
          <a:p>
            <a:endParaRPr lang="da-DK" sz="1600"/>
          </a:p>
          <a:p>
            <a:r>
              <a:rPr lang="da-DK" sz="1600"/>
              <a:t>Denne afklaring skabes gennem dialog omkring kommunens arbejde med skolefravær, hvor der gives plads til, at forskellige perspektiver på status kommer frem. Dialogen giver et godt grundlag for at beslutte, hvad der skal sættes fokus på. Dette skal ske i respekt for, at opgaven er mangefacetteret og kompleks, men at den løses bedst i fællesskab.</a:t>
            </a:r>
          </a:p>
          <a:p>
            <a:endParaRPr lang="da-DK" sz="1600"/>
          </a:p>
          <a:p>
            <a:r>
              <a:rPr lang="da-DK" sz="1600"/>
              <a:t>Vær derfor opmærksom på at processen ikke kommer til at handle om at finde sandheden, men om at høre forskellige perspektiver og finde frem til en fælles forståelse man kan blive enige om.</a:t>
            </a:r>
          </a:p>
        </p:txBody>
      </p:sp>
    </p:spTree>
    <p:extLst>
      <p:ext uri="{BB962C8B-B14F-4D97-AF65-F5344CB8AC3E}">
        <p14:creationId xmlns:p14="http://schemas.microsoft.com/office/powerpoint/2010/main" val="66588949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403589-4CD6-38E7-D68A-4C2D08A36D90}"/>
              </a:ext>
            </a:extLst>
          </p:cNvPr>
          <p:cNvSpPr>
            <a:spLocks noGrp="1"/>
          </p:cNvSpPr>
          <p:nvPr>
            <p:ph type="body" sz="quarter" idx="15"/>
          </p:nvPr>
        </p:nvSpPr>
        <p:spPr/>
        <p:txBody>
          <a:bodyPr/>
          <a:lstStyle/>
          <a:p>
            <a:endParaRPr lang="da-DK"/>
          </a:p>
        </p:txBody>
      </p:sp>
      <p:sp>
        <p:nvSpPr>
          <p:cNvPr id="4" name="Pladsholder til indhold 3">
            <a:extLst>
              <a:ext uri="{FF2B5EF4-FFF2-40B4-BE49-F238E27FC236}">
                <a16:creationId xmlns:a16="http://schemas.microsoft.com/office/drawing/2014/main" id="{F8C7F61F-323F-097E-D1E3-1E2D9A9839FE}"/>
              </a:ext>
            </a:extLst>
          </p:cNvPr>
          <p:cNvSpPr>
            <a:spLocks noGrp="1"/>
          </p:cNvSpPr>
          <p:nvPr>
            <p:ph sz="half" idx="1"/>
          </p:nvPr>
        </p:nvSpPr>
        <p:spPr>
          <a:xfrm>
            <a:off x="4342375" y="862519"/>
            <a:ext cx="7413154" cy="5283106"/>
          </a:xfrm>
        </p:spPr>
        <p:txBody>
          <a:bodyPr/>
          <a:lstStyle/>
          <a:p>
            <a:pPr>
              <a:buBlip>
                <a:blip r:embed="rId3">
                  <a:extLst>
                    <a:ext uri="{96DAC541-7B7A-43D3-8B79-37D633B846F1}">
                      <asvg:svgBlip xmlns:asvg="http://schemas.microsoft.com/office/drawing/2016/SVG/main" r:embed="rId4"/>
                    </a:ext>
                  </a:extLst>
                </a:blip>
              </a:buBlip>
            </a:pPr>
            <a:r>
              <a:rPr lang="da-DK"/>
              <a:t> Hvad er næste skridt?</a:t>
            </a:r>
          </a:p>
          <a:p>
            <a:pPr>
              <a:buBlip>
                <a:blip r:embed="rId3">
                  <a:extLst>
                    <a:ext uri="{96DAC541-7B7A-43D3-8B79-37D633B846F1}">
                      <asvg:svgBlip xmlns:asvg="http://schemas.microsoft.com/office/drawing/2016/SVG/main" r:embed="rId4"/>
                    </a:ext>
                  </a:extLst>
                </a:blip>
              </a:buBlip>
            </a:pPr>
            <a:r>
              <a:rPr lang="da-DK"/>
              <a:t> Hvem tager ansvar for at det gøres?</a:t>
            </a:r>
          </a:p>
          <a:p>
            <a:pPr marL="0" indent="0">
              <a:buNone/>
            </a:pPr>
            <a:endParaRPr lang="da-DK"/>
          </a:p>
        </p:txBody>
      </p:sp>
      <p:sp>
        <p:nvSpPr>
          <p:cNvPr id="5" name="Pladsholder til slidenummer 4">
            <a:extLst>
              <a:ext uri="{FF2B5EF4-FFF2-40B4-BE49-F238E27FC236}">
                <a16:creationId xmlns:a16="http://schemas.microsoft.com/office/drawing/2014/main" id="{D332A73A-010D-F9EB-B6DD-10E811D05887}"/>
              </a:ext>
            </a:extLst>
          </p:cNvPr>
          <p:cNvSpPr>
            <a:spLocks noGrp="1"/>
          </p:cNvSpPr>
          <p:nvPr>
            <p:ph type="sldNum" sz="quarter" idx="12"/>
          </p:nvPr>
        </p:nvSpPr>
        <p:spPr/>
        <p:txBody>
          <a:bodyPr/>
          <a:lstStyle/>
          <a:p>
            <a:fld id="{A23C0BB7-6BAB-41B9-B847-BE177CEDBC97}" type="slidenum">
              <a:rPr lang="en-GB" smtClean="0"/>
              <a:t>30</a:t>
            </a:fld>
            <a:endParaRPr lang="en-GB"/>
          </a:p>
        </p:txBody>
      </p:sp>
      <p:sp>
        <p:nvSpPr>
          <p:cNvPr id="10" name="Text Placeholder 7">
            <a:extLst>
              <a:ext uri="{FF2B5EF4-FFF2-40B4-BE49-F238E27FC236}">
                <a16:creationId xmlns:a16="http://schemas.microsoft.com/office/drawing/2014/main" id="{B3F3375D-0C4B-FD3C-FF0B-6522F809307F}"/>
              </a:ext>
            </a:extLst>
          </p:cNvPr>
          <p:cNvSpPr txBox="1">
            <a:spLocks/>
          </p:cNvSpPr>
          <p:nvPr/>
        </p:nvSpPr>
        <p:spPr>
          <a:xfrm rot="21420000">
            <a:off x="349275" y="385060"/>
            <a:ext cx="2964638" cy="1034690"/>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11" name="Text Placeholder 7">
            <a:extLst>
              <a:ext uri="{FF2B5EF4-FFF2-40B4-BE49-F238E27FC236}">
                <a16:creationId xmlns:a16="http://schemas.microsoft.com/office/drawing/2014/main" id="{944CBC3C-D80B-EB7B-25F9-6211C64EF276}"/>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200"/>
              <a:t>Aftaler om det videre forløb</a:t>
            </a:r>
            <a:endParaRPr lang="en-GB" sz="3200"/>
          </a:p>
        </p:txBody>
      </p:sp>
      <p:pic>
        <p:nvPicPr>
          <p:cNvPr id="6" name="Graphic 2">
            <a:extLst>
              <a:ext uri="{FF2B5EF4-FFF2-40B4-BE49-F238E27FC236}">
                <a16:creationId xmlns:a16="http://schemas.microsoft.com/office/drawing/2014/main" id="{DD9828AC-458C-C7C2-BA7E-0CFFE1496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305" y="2161821"/>
            <a:ext cx="2414486" cy="2534358"/>
          </a:xfrm>
          <a:prstGeom prst="rect">
            <a:avLst/>
          </a:prstGeom>
        </p:spPr>
      </p:pic>
    </p:spTree>
    <p:extLst>
      <p:ext uri="{BB962C8B-B14F-4D97-AF65-F5344CB8AC3E}">
        <p14:creationId xmlns:p14="http://schemas.microsoft.com/office/powerpoint/2010/main" val="5868713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Et billede, der indeholder tekst, legetøj, dukke&#10;&#10;Automatisk genereret beskrivelse">
            <a:extLst>
              <a:ext uri="{FF2B5EF4-FFF2-40B4-BE49-F238E27FC236}">
                <a16:creationId xmlns:a16="http://schemas.microsoft.com/office/drawing/2014/main" id="{E880E652-11DD-4B9D-535F-D7A6EC96F5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a:fillRect/>
          </a:stretch>
        </p:blipFill>
        <p:spPr/>
      </p:pic>
      <p:sp>
        <p:nvSpPr>
          <p:cNvPr id="9" name="Pladsholder til tekst 8">
            <a:extLst>
              <a:ext uri="{FF2B5EF4-FFF2-40B4-BE49-F238E27FC236}">
                <a16:creationId xmlns:a16="http://schemas.microsoft.com/office/drawing/2014/main" id="{30911605-36D6-E805-E17B-80750D845F1E}"/>
              </a:ext>
            </a:extLst>
          </p:cNvPr>
          <p:cNvSpPr>
            <a:spLocks noGrp="1"/>
          </p:cNvSpPr>
          <p:nvPr>
            <p:ph type="body" sz="quarter" idx="10"/>
          </p:nvPr>
        </p:nvSpPr>
        <p:spPr/>
        <p:txBody>
          <a:bodyPr/>
          <a:lstStyle/>
          <a:p>
            <a:endParaRPr lang="da-DK"/>
          </a:p>
        </p:txBody>
      </p:sp>
      <p:sp>
        <p:nvSpPr>
          <p:cNvPr id="11" name="Pladsholder til tekst 10">
            <a:extLst>
              <a:ext uri="{FF2B5EF4-FFF2-40B4-BE49-F238E27FC236}">
                <a16:creationId xmlns:a16="http://schemas.microsoft.com/office/drawing/2014/main" id="{FE445B89-FEAB-857D-6C4D-0499729EB161}"/>
              </a:ext>
            </a:extLst>
          </p:cNvPr>
          <p:cNvSpPr>
            <a:spLocks noGrp="1"/>
          </p:cNvSpPr>
          <p:nvPr>
            <p:ph type="body" sz="quarter" idx="14"/>
          </p:nvPr>
        </p:nvSpPr>
        <p:spPr/>
        <p:txBody>
          <a:bodyPr/>
          <a:lstStyle/>
          <a:p>
            <a:endParaRPr lang="da-DK"/>
          </a:p>
        </p:txBody>
      </p:sp>
      <p:sp>
        <p:nvSpPr>
          <p:cNvPr id="12" name="Pladsholder til tekst 11">
            <a:extLst>
              <a:ext uri="{FF2B5EF4-FFF2-40B4-BE49-F238E27FC236}">
                <a16:creationId xmlns:a16="http://schemas.microsoft.com/office/drawing/2014/main" id="{FD6590D9-5559-5542-BF16-91CB78424D22}"/>
              </a:ext>
            </a:extLst>
          </p:cNvPr>
          <p:cNvSpPr>
            <a:spLocks noGrp="1"/>
          </p:cNvSpPr>
          <p:nvPr>
            <p:ph type="body" sz="quarter" idx="15"/>
          </p:nvPr>
        </p:nvSpPr>
        <p:spPr/>
        <p:txBody>
          <a:bodyPr/>
          <a:lstStyle/>
          <a:p>
            <a:r>
              <a:rPr lang="da-DK"/>
              <a:t> FOR</a:t>
            </a:r>
          </a:p>
        </p:txBody>
      </p:sp>
      <p:sp>
        <p:nvSpPr>
          <p:cNvPr id="5" name="Pladsholder til slidenummer 4">
            <a:extLst>
              <a:ext uri="{FF2B5EF4-FFF2-40B4-BE49-F238E27FC236}">
                <a16:creationId xmlns:a16="http://schemas.microsoft.com/office/drawing/2014/main" id="{391161ED-EAD5-AE60-2C56-D3A938925F28}"/>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31</a:t>
            </a:fld>
            <a:endParaRPr lang="en-GB"/>
          </a:p>
        </p:txBody>
      </p:sp>
    </p:spTree>
    <p:extLst>
      <p:ext uri="{BB962C8B-B14F-4D97-AF65-F5344CB8AC3E}">
        <p14:creationId xmlns:p14="http://schemas.microsoft.com/office/powerpoint/2010/main" val="387082347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2" y="1783600"/>
            <a:ext cx="10226901" cy="1342841"/>
          </a:xfrm>
        </p:spPr>
        <p:txBody>
          <a:bodyPr/>
          <a:lstStyle/>
          <a:p>
            <a:r>
              <a:rPr lang="da-DK" sz="4400" b="1">
                <a:solidFill>
                  <a:schemeClr val="bg2"/>
                </a:solidFill>
                <a:latin typeface="Roboto Slab" pitchFamily="2" charset="0"/>
                <a:ea typeface="Roboto Slab" pitchFamily="2" charset="0"/>
              </a:rPr>
              <a:t>Find fokus For kommunens arbejde med skolefravær</a:t>
            </a:r>
            <a:endParaRPr lang="da-DK"/>
          </a:p>
        </p:txBody>
      </p:sp>
    </p:spTree>
    <p:extLst>
      <p:ext uri="{BB962C8B-B14F-4D97-AF65-F5344CB8AC3E}">
        <p14:creationId xmlns:p14="http://schemas.microsoft.com/office/powerpoint/2010/main" val="27172223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DDB38EC7-FEB2-723E-1947-55E4FDFC022B}"/>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a:xfrm>
            <a:off x="442914" y="441326"/>
            <a:ext cx="7416799" cy="756103"/>
          </a:xfrm>
        </p:spPr>
        <p:txBody>
          <a:bodyPr lIns="91440" tIns="45720" rIns="91440" bIns="45720" anchor="t"/>
          <a:lstStyle/>
          <a:p>
            <a:r>
              <a:rPr lang="en-US" b="1" err="1">
                <a:cs typeface="Calibri Light"/>
              </a:rPr>
              <a:t>Dagsorden</a:t>
            </a:r>
            <a:r>
              <a:rPr lang="en-US" b="1">
                <a:cs typeface="Calibri Light"/>
              </a:rPr>
              <a:t> </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sz="half" idx="1"/>
          </p:nvPr>
        </p:nvSpPr>
        <p:spPr>
          <a:xfrm>
            <a:off x="449356" y="1468790"/>
            <a:ext cx="7416799" cy="4320000"/>
          </a:xfrm>
        </p:spPr>
        <p:txBody>
          <a:bodyPr lIns="91440" tIns="45720" rIns="91440" bIns="45720" anchor="t"/>
          <a:lstStyle/>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Kort om processen</a:t>
            </a:r>
          </a:p>
          <a:p>
            <a:pPr>
              <a:spcBef>
                <a:spcPts val="0"/>
              </a:spcBef>
              <a:buBlip>
                <a:blip r:embed="rId3">
                  <a:extLst>
                    <a:ext uri="{96DAC541-7B7A-43D3-8B79-37D633B846F1}">
                      <asvg:svgBlip xmlns:asvg="http://schemas.microsoft.com/office/drawing/2016/SVG/main" r:embed="rId4"/>
                    </a:ext>
                  </a:extLst>
                </a:blip>
              </a:buBlip>
            </a:pPr>
            <a:endParaRPr lang="da-DK" sz="24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Viden om </a:t>
            </a:r>
            <a:r>
              <a:rPr lang="da-DK" sz="2400">
                <a:solidFill>
                  <a:schemeClr val="tx1"/>
                </a:solidFill>
                <a:ea typeface="Times New Roman" panose="02020603050405020304" pitchFamily="18" charset="0"/>
                <a:cs typeface="Calibri"/>
              </a:rPr>
              <a:t>skolefravær og kommunens eget billede af udfordringen</a:t>
            </a:r>
          </a:p>
          <a:p>
            <a:pPr>
              <a:spcBef>
                <a:spcPts val="0"/>
              </a:spcBef>
              <a:buBlip>
                <a:blip r:embed="rId3">
                  <a:extLst>
                    <a:ext uri="{96DAC541-7B7A-43D3-8B79-37D633B846F1}">
                      <asvg:svgBlip xmlns:asvg="http://schemas.microsoft.com/office/drawing/2016/SVG/main" r:embed="rId4"/>
                    </a:ext>
                  </a:extLst>
                </a:blip>
              </a:buBlip>
            </a:pPr>
            <a:endParaRPr lang="da-DK" sz="2400">
              <a:solidFill>
                <a:schemeClr val="tx1"/>
              </a:solidFill>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Processen: Find jeres fokus</a:t>
            </a:r>
          </a:p>
          <a:p>
            <a:pPr>
              <a:spcBef>
                <a:spcPts val="0"/>
              </a:spcBef>
              <a:buBlip>
                <a:blip r:embed="rId3">
                  <a:extLst>
                    <a:ext uri="{96DAC541-7B7A-43D3-8B79-37D633B846F1}">
                      <asvg:svgBlip xmlns:asvg="http://schemas.microsoft.com/office/drawing/2016/SVG/main" r:embed="rId4"/>
                    </a:ext>
                  </a:extLst>
                </a:blip>
              </a:buBlip>
            </a:pPr>
            <a:endParaRPr lang="da-DK" sz="24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400">
                <a:ea typeface="Times New Roman" panose="02020603050405020304" pitchFamily="18" charset="0"/>
                <a:cs typeface="Calibri"/>
              </a:rPr>
              <a:t> Opsamling</a:t>
            </a: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5</a:t>
            </a:fld>
            <a:endParaRPr lang="da-DK"/>
          </a:p>
        </p:txBody>
      </p:sp>
      <p:pic>
        <p:nvPicPr>
          <p:cNvPr id="6" name="Billede 5">
            <a:extLst>
              <a:ext uri="{FF2B5EF4-FFF2-40B4-BE49-F238E27FC236}">
                <a16:creationId xmlns:a16="http://schemas.microsoft.com/office/drawing/2014/main" id="{A7AF7027-F0ED-F6A7-13D7-48DCC65D7A39}"/>
              </a:ext>
            </a:extLst>
          </p:cNvPr>
          <p:cNvPicPr>
            <a:picLocks noChangeAspect="1"/>
          </p:cNvPicPr>
          <p:nvPr/>
        </p:nvPicPr>
        <p:blipFill rotWithShape="1">
          <a:blip r:embed="rId5">
            <a:extLst>
              <a:ext uri="{28A0092B-C50C-407E-A947-70E740481C1C}">
                <a14:useLocalDpi xmlns:a14="http://schemas.microsoft.com/office/drawing/2010/main" val="0"/>
              </a:ext>
            </a:extLst>
          </a:blip>
          <a:srcRect l="25884" t="10473" r="25727"/>
          <a:stretch/>
        </p:blipFill>
        <p:spPr>
          <a:xfrm>
            <a:off x="8443338" y="2375208"/>
            <a:ext cx="3394022" cy="3532193"/>
          </a:xfrm>
          <a:prstGeom prst="rect">
            <a:avLst/>
          </a:prstGeom>
        </p:spPr>
      </p:pic>
    </p:spTree>
    <p:extLst>
      <p:ext uri="{BB962C8B-B14F-4D97-AF65-F5344CB8AC3E}">
        <p14:creationId xmlns:p14="http://schemas.microsoft.com/office/powerpoint/2010/main" val="7221983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983D542-4B70-E0A1-EDB0-022763360018}"/>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45265B77-03BD-0EE9-7E58-178D8C0FDEDA}"/>
              </a:ext>
            </a:extLst>
          </p:cNvPr>
          <p:cNvSpPr>
            <a:spLocks noGrp="1"/>
          </p:cNvSpPr>
          <p:nvPr>
            <p:ph type="title"/>
          </p:nvPr>
        </p:nvSpPr>
        <p:spPr/>
        <p:txBody>
          <a:bodyPr/>
          <a:lstStyle/>
          <a:p>
            <a:r>
              <a:rPr lang="da-DK" sz="2800"/>
              <a:t>Med processen: </a:t>
            </a:r>
            <a:r>
              <a:rPr lang="da-DK" sz="2800" i="1"/>
              <a:t>Find fokus for kommunens fraværshåndtering </a:t>
            </a:r>
            <a:r>
              <a:rPr lang="da-DK" sz="2800"/>
              <a:t>sætter I fokus på</a:t>
            </a:r>
          </a:p>
        </p:txBody>
      </p:sp>
      <p:sp>
        <p:nvSpPr>
          <p:cNvPr id="4" name="Pladsholder til indhold 3">
            <a:extLst>
              <a:ext uri="{FF2B5EF4-FFF2-40B4-BE49-F238E27FC236}">
                <a16:creationId xmlns:a16="http://schemas.microsoft.com/office/drawing/2014/main" id="{92AD888E-BB75-AF83-75C9-115BB5072F3F}"/>
              </a:ext>
            </a:extLst>
          </p:cNvPr>
          <p:cNvSpPr>
            <a:spLocks noGrp="1"/>
          </p:cNvSpPr>
          <p:nvPr>
            <p:ph sz="half" idx="1"/>
          </p:nvPr>
        </p:nvSpPr>
        <p:spPr>
          <a:xfrm>
            <a:off x="4342375" y="2177143"/>
            <a:ext cx="7413154" cy="3968482"/>
          </a:xfrm>
        </p:spPr>
        <p:txBody>
          <a:bodyPr/>
          <a:lstStyle/>
          <a:p>
            <a:pPr algn="l" rtl="0" fontAlgn="base">
              <a:buBlip>
                <a:blip r:embed="rId3">
                  <a:extLst>
                    <a:ext uri="{96DAC541-7B7A-43D3-8B79-37D633B846F1}">
                      <asvg:svgBlip xmlns:asvg="http://schemas.microsoft.com/office/drawing/2016/SVG/main" r:embed="rId4"/>
                    </a:ext>
                  </a:extLst>
                </a:blip>
              </a:buBlip>
            </a:pPr>
            <a:r>
              <a:rPr lang="da-DK" sz="1800" b="0" i="0">
                <a:solidFill>
                  <a:srgbClr val="000000"/>
                </a:solidFill>
                <a:effectLst/>
                <a:latin typeface="Calibri" panose="020F0502020204030204" pitchFamily="34" charset="0"/>
              </a:rPr>
              <a:t> Forståelsen af fravær fra et individuelt til et fællesskabsorienteret og strukturelt problem.  </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En fælles forståelse af skolefravær som alle fagpersoner i kommunen kan arbejde ud fra.</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Organisering af arbejdet med fravær som sikrer systematik og handling i arbejdet med fravær. </a:t>
            </a:r>
            <a:br>
              <a:rPr lang="da-DK" sz="1800" b="0" i="0">
                <a:solidFill>
                  <a:srgbClr val="000000"/>
                </a:solidFill>
                <a:effectLst/>
                <a:latin typeface="Calibri" panose="020F0502020204030204" pitchFamily="34" charset="0"/>
              </a:rPr>
            </a:br>
            <a:endParaRPr lang="da-DK" sz="1800" b="0" i="0">
              <a:solidFill>
                <a:srgbClr val="000000"/>
              </a:solidFill>
              <a:effectLst/>
              <a:latin typeface="Calibri" panose="020F0502020204030204" pitchFamily="34" charset="0"/>
            </a:endParaRPr>
          </a:p>
          <a:p>
            <a:pPr algn="l" rtl="0" fontAlgn="base">
              <a:buBlip>
                <a:blip r:embed="rId3">
                  <a:extLst>
                    <a:ext uri="{96DAC541-7B7A-43D3-8B79-37D633B846F1}">
                      <asvg:svgBlip xmlns:asvg="http://schemas.microsoft.com/office/drawing/2016/SVG/main" r:embed="rId4"/>
                    </a:ext>
                  </a:extLst>
                </a:blip>
              </a:buBlip>
            </a:pPr>
            <a:r>
              <a:rPr lang="da-DK" sz="1800">
                <a:solidFill>
                  <a:srgbClr val="000000"/>
                </a:solidFill>
                <a:latin typeface="Calibri" panose="020F0502020204030204" pitchFamily="34" charset="0"/>
              </a:rPr>
              <a:t> </a:t>
            </a:r>
            <a:r>
              <a:rPr lang="da-DK" sz="1800" b="0" i="0">
                <a:solidFill>
                  <a:srgbClr val="000000"/>
                </a:solidFill>
                <a:effectLst/>
                <a:latin typeface="Calibri" panose="020F0502020204030204" pitchFamily="34" charset="0"/>
              </a:rPr>
              <a:t>Inddragelse af børn og forældre. </a:t>
            </a:r>
          </a:p>
          <a:p>
            <a:endParaRPr lang="da-DK" sz="1200"/>
          </a:p>
        </p:txBody>
      </p:sp>
      <p:sp>
        <p:nvSpPr>
          <p:cNvPr id="5" name="Pladsholder til slidenummer 4">
            <a:extLst>
              <a:ext uri="{FF2B5EF4-FFF2-40B4-BE49-F238E27FC236}">
                <a16:creationId xmlns:a16="http://schemas.microsoft.com/office/drawing/2014/main" id="{0B5D3EA1-B5A3-58A7-48E9-6DF3C105D6A6}"/>
              </a:ext>
            </a:extLst>
          </p:cNvPr>
          <p:cNvSpPr>
            <a:spLocks noGrp="1"/>
          </p:cNvSpPr>
          <p:nvPr>
            <p:ph type="sldNum" sz="quarter" idx="12"/>
          </p:nvPr>
        </p:nvSpPr>
        <p:spPr/>
        <p:txBody>
          <a:bodyPr/>
          <a:lstStyle/>
          <a:p>
            <a:fld id="{A23C0BB7-6BAB-41B9-B847-BE177CEDBC97}" type="slidenum">
              <a:rPr lang="en-GB" smtClean="0"/>
              <a:t>6</a:t>
            </a:fld>
            <a:endParaRPr lang="en-GB"/>
          </a:p>
        </p:txBody>
      </p:sp>
      <p:sp>
        <p:nvSpPr>
          <p:cNvPr id="7" name="Pladsholder til tekst 6">
            <a:extLst>
              <a:ext uri="{FF2B5EF4-FFF2-40B4-BE49-F238E27FC236}">
                <a16:creationId xmlns:a16="http://schemas.microsoft.com/office/drawing/2014/main" id="{44FB5717-0B42-121D-5517-9E659597A527}"/>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B5B4D995-8C88-A17D-9459-1315164591FE}"/>
              </a:ext>
            </a:extLst>
          </p:cNvPr>
          <p:cNvSpPr>
            <a:spLocks noGrp="1"/>
          </p:cNvSpPr>
          <p:nvPr>
            <p:ph type="body" sz="quarter" idx="13"/>
          </p:nvPr>
        </p:nvSpPr>
        <p:spPr/>
        <p:txBody>
          <a:bodyPr/>
          <a:lstStyle/>
          <a:p>
            <a:endParaRPr lang="da-DK"/>
          </a:p>
        </p:txBody>
      </p:sp>
      <p:pic>
        <p:nvPicPr>
          <p:cNvPr id="6" name="Graphic 2">
            <a:extLst>
              <a:ext uri="{FF2B5EF4-FFF2-40B4-BE49-F238E27FC236}">
                <a16:creationId xmlns:a16="http://schemas.microsoft.com/office/drawing/2014/main" id="{9949ABAF-E3A1-805E-CF05-C342FA36BD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94792" y="1330427"/>
            <a:ext cx="2175738" cy="2411430"/>
          </a:xfrm>
          <a:prstGeom prst="rect">
            <a:avLst/>
          </a:prstGeom>
        </p:spPr>
      </p:pic>
    </p:spTree>
    <p:extLst>
      <p:ext uri="{BB962C8B-B14F-4D97-AF65-F5344CB8AC3E}">
        <p14:creationId xmlns:p14="http://schemas.microsoft.com/office/powerpoint/2010/main" val="16524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C7F09659-240D-15E2-C6E1-33A1C1F419C5}"/>
              </a:ext>
            </a:extLst>
          </p:cNvPr>
          <p:cNvSpPr txBox="1"/>
          <p:nvPr/>
        </p:nvSpPr>
        <p:spPr>
          <a:xfrm>
            <a:off x="5277408" y="934183"/>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1" name="Tekstfelt 30">
            <a:extLst>
              <a:ext uri="{FF2B5EF4-FFF2-40B4-BE49-F238E27FC236}">
                <a16:creationId xmlns:a16="http://schemas.microsoft.com/office/drawing/2014/main" id="{066B0F37-4E8F-C9DC-8719-6909F578270E}"/>
              </a:ext>
            </a:extLst>
          </p:cNvPr>
          <p:cNvSpPr txBox="1"/>
          <p:nvPr/>
        </p:nvSpPr>
        <p:spPr>
          <a:xfrm>
            <a:off x="5277408" y="2487082"/>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32" name="Tekstfelt 31">
            <a:extLst>
              <a:ext uri="{FF2B5EF4-FFF2-40B4-BE49-F238E27FC236}">
                <a16:creationId xmlns:a16="http://schemas.microsoft.com/office/drawing/2014/main" id="{B384F7E9-EE62-FF0F-BCDE-5F8AB4EAD1E4}"/>
              </a:ext>
            </a:extLst>
          </p:cNvPr>
          <p:cNvSpPr txBox="1"/>
          <p:nvPr/>
        </p:nvSpPr>
        <p:spPr>
          <a:xfrm>
            <a:off x="5277408" y="3997811"/>
            <a:ext cx="872195" cy="373148"/>
          </a:xfrm>
          <a:prstGeom prst="rect">
            <a:avLst/>
          </a:prstGeom>
          <a:noFill/>
        </p:spPr>
        <p:txBody>
          <a:bodyPr wrap="none" lIns="0" tIns="0" rIns="0" bIns="0" rtlCol="0" anchor="ctr">
            <a:noAutofit/>
          </a:bodyPr>
          <a:lstStyle/>
          <a:p>
            <a:pPr algn="l">
              <a:lnSpc>
                <a:spcPct val="110000"/>
              </a:lnSpc>
              <a:spcBef>
                <a:spcPts val="1200"/>
              </a:spcBef>
              <a:buSzPct val="80000"/>
            </a:pPr>
            <a:r>
              <a:rPr lang="da-DK" sz="1600">
                <a:solidFill>
                  <a:schemeClr val="accent2"/>
                </a:solidFill>
                <a:latin typeface="ImaginaryFriendBBW00-Bold" panose="02000806000000020004" pitchFamily="2" charset="0"/>
              </a:rPr>
              <a:t>Trin</a:t>
            </a:r>
            <a:endParaRPr lang="da-DK" sz="1600" err="1">
              <a:solidFill>
                <a:schemeClr val="accent2"/>
              </a:solidFill>
              <a:latin typeface="ImaginaryFriendBBW00-Bold" panose="02000806000000020004" pitchFamily="2" charset="0"/>
            </a:endParaRPr>
          </a:p>
        </p:txBody>
      </p:sp>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7</a:t>
            </a:fld>
            <a:endParaRPr lang="en-GB"/>
          </a:p>
        </p:txBody>
      </p:sp>
      <p:sp>
        <p:nvSpPr>
          <p:cNvPr id="6" name="Pladsholder til tekst 5">
            <a:extLst>
              <a:ext uri="{FF2B5EF4-FFF2-40B4-BE49-F238E27FC236}">
                <a16:creationId xmlns:a16="http://schemas.microsoft.com/office/drawing/2014/main" id="{AE457BFD-85C5-AEA2-ECEE-0AC0A55999FE}"/>
              </a:ext>
            </a:extLst>
          </p:cNvPr>
          <p:cNvSpPr>
            <a:spLocks noGrp="1"/>
          </p:cNvSpPr>
          <p:nvPr>
            <p:ph type="body" sz="quarter" idx="14"/>
          </p:nvPr>
        </p:nvSpPr>
        <p:spPr>
          <a:xfrm>
            <a:off x="381000" y="1440081"/>
            <a:ext cx="3051364" cy="3719748"/>
          </a:xfrm>
        </p:spPr>
        <p:txBody>
          <a:bodyPr vert="horz" lIns="0" tIns="0" rIns="0" bIns="0" rtlCol="0" anchor="t">
            <a:noAutofit/>
          </a:bodyPr>
          <a:lstStyle/>
          <a:p>
            <a:pPr marL="0" indent="0">
              <a:buNone/>
            </a:pPr>
            <a:r>
              <a:rPr lang="da-DK" sz="1600">
                <a:solidFill>
                  <a:srgbClr val="000000"/>
                </a:solidFill>
              </a:rPr>
              <a:t>Med procesværktøj til temperaturmåling af arbejdet med skolefravær, kan kommunen få øje på:</a:t>
            </a:r>
            <a:endParaRPr lang="da-DK" sz="1600">
              <a:solidFill>
                <a:srgbClr val="000000"/>
              </a:solidFill>
              <a:ea typeface="Open Sans"/>
              <a:cs typeface="Open Sans"/>
            </a:endParaRPr>
          </a:p>
          <a:p>
            <a:pPr marL="0" indent="0">
              <a:buNone/>
            </a:pPr>
            <a:endParaRPr lang="da-DK">
              <a:solidFill>
                <a:srgbClr val="000000"/>
              </a:solidFill>
            </a:endParaRP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rPr>
              <a:t> </a:t>
            </a:r>
            <a:r>
              <a:rPr lang="da-DK" sz="1600">
                <a:solidFill>
                  <a:srgbClr val="000000"/>
                </a:solidFill>
              </a:rPr>
              <a:t>Det, der fungerer godt og</a:t>
            </a:r>
            <a:r>
              <a:rPr lang="da-DK">
                <a:solidFill>
                  <a:srgbClr val="000000"/>
                </a:solidFill>
              </a:rPr>
              <a:t> er godt på vej</a:t>
            </a:r>
            <a:endParaRPr lang="da-DK" sz="1600">
              <a:solidFill>
                <a:srgbClr val="000000"/>
              </a:solidFill>
              <a:ea typeface="Open Sans"/>
              <a:cs typeface="Open Sans"/>
            </a:endParaRPr>
          </a:p>
          <a:p>
            <a:pPr marL="342900" indent="-342900">
              <a:buBlip>
                <a:blip r:embed="rId3">
                  <a:extLst>
                    <a:ext uri="{96DAC541-7B7A-43D3-8B79-37D633B846F1}">
                      <asvg:svgBlip xmlns:asvg="http://schemas.microsoft.com/office/drawing/2016/SVG/main" r:embed="rId4"/>
                    </a:ext>
                  </a:extLst>
                </a:blip>
              </a:buBlip>
            </a:pPr>
            <a:r>
              <a:rPr lang="da-DK" sz="1600">
                <a:solidFill>
                  <a:srgbClr val="000000"/>
                </a:solidFill>
              </a:rPr>
              <a:t>Hvad der skal arbejdes videre med</a:t>
            </a:r>
          </a:p>
          <a:p>
            <a:pPr marL="342900" indent="-342900">
              <a:buBlip>
                <a:blip r:embed="rId3">
                  <a:extLst>
                    <a:ext uri="{96DAC541-7B7A-43D3-8B79-37D633B846F1}">
                      <asvg:svgBlip xmlns:asvg="http://schemas.microsoft.com/office/drawing/2016/SVG/main" r:embed="rId4"/>
                    </a:ext>
                  </a:extLst>
                </a:blip>
              </a:buBlip>
            </a:pPr>
            <a:r>
              <a:rPr lang="da-DK">
                <a:solidFill>
                  <a:srgbClr val="000000"/>
                </a:solidFill>
                <a:ea typeface="Open Sans"/>
                <a:cs typeface="Open Sans"/>
              </a:rPr>
              <a:t>Aftaler om det videre forløb</a:t>
            </a:r>
            <a:endParaRPr lang="da-DK" sz="1600">
              <a:solidFill>
                <a:srgbClr val="000000"/>
              </a:solidFill>
              <a:ea typeface="Open Sans"/>
              <a:cs typeface="Open Sans"/>
            </a:endParaRPr>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4" name="Pladsholder til tekst 23">
            <a:extLst>
              <a:ext uri="{FF2B5EF4-FFF2-40B4-BE49-F238E27FC236}">
                <a16:creationId xmlns:a16="http://schemas.microsoft.com/office/drawing/2014/main" id="{707C8898-6DC1-BABD-9A73-D27E3F7701FD}"/>
              </a:ext>
            </a:extLst>
          </p:cNvPr>
          <p:cNvSpPr>
            <a:spLocks noGrp="1"/>
          </p:cNvSpPr>
          <p:nvPr>
            <p:ph type="body" sz="quarter" idx="13"/>
          </p:nvPr>
        </p:nvSpPr>
        <p:spPr/>
        <p:txBody>
          <a:bodyPr/>
          <a:lstStyle/>
          <a:p>
            <a:endParaRPr lang="da-DK"/>
          </a:p>
        </p:txBody>
      </p:sp>
      <p:cxnSp>
        <p:nvCxnSpPr>
          <p:cNvPr id="15" name="Lige pilforbindelse 14">
            <a:extLst>
              <a:ext uri="{FF2B5EF4-FFF2-40B4-BE49-F238E27FC236}">
                <a16:creationId xmlns:a16="http://schemas.microsoft.com/office/drawing/2014/main" id="{26773FE5-1EB1-C672-5F2A-017127A55D00}"/>
              </a:ext>
            </a:extLst>
          </p:cNvPr>
          <p:cNvCxnSpPr>
            <a:cxnSpLocks/>
          </p:cNvCxnSpPr>
          <p:nvPr/>
        </p:nvCxnSpPr>
        <p:spPr>
          <a:xfrm>
            <a:off x="5898038" y="0"/>
            <a:ext cx="0" cy="420624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9D74F928-D263-2806-F8AF-12E908556819}"/>
              </a:ext>
            </a:extLst>
          </p:cNvPr>
          <p:cNvSpPr/>
          <p:nvPr/>
        </p:nvSpPr>
        <p:spPr>
          <a:xfrm>
            <a:off x="5750327" y="967791"/>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1</a:t>
            </a:r>
            <a:endParaRPr lang="da-DK" sz="1600" b="1" err="1">
              <a:solidFill>
                <a:schemeClr val="tx1"/>
              </a:solidFill>
              <a:latin typeface="ImaginaryFriendBBW00-Rg" panose="02000506000000020004" pitchFamily="2" charset="0"/>
            </a:endParaRPr>
          </a:p>
        </p:txBody>
      </p:sp>
      <p:sp>
        <p:nvSpPr>
          <p:cNvPr id="17" name="Ellipse 16">
            <a:extLst>
              <a:ext uri="{FF2B5EF4-FFF2-40B4-BE49-F238E27FC236}">
                <a16:creationId xmlns:a16="http://schemas.microsoft.com/office/drawing/2014/main" id="{42FF6533-324D-AFC2-6314-783902A0D837}"/>
              </a:ext>
            </a:extLst>
          </p:cNvPr>
          <p:cNvSpPr/>
          <p:nvPr/>
        </p:nvSpPr>
        <p:spPr>
          <a:xfrm>
            <a:off x="5750327" y="2517224"/>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2</a:t>
            </a:r>
            <a:endParaRPr lang="da-DK" sz="1600" b="1" err="1">
              <a:solidFill>
                <a:schemeClr val="tx1"/>
              </a:solidFill>
              <a:latin typeface="ImaginaryFriendBBW00-Rg" panose="02000506000000020004" pitchFamily="2" charset="0"/>
            </a:endParaRPr>
          </a:p>
        </p:txBody>
      </p:sp>
      <p:sp>
        <p:nvSpPr>
          <p:cNvPr id="18" name="Ellipse 17">
            <a:extLst>
              <a:ext uri="{FF2B5EF4-FFF2-40B4-BE49-F238E27FC236}">
                <a16:creationId xmlns:a16="http://schemas.microsoft.com/office/drawing/2014/main" id="{98B277B7-3FC0-73B6-D4AF-C55936782BE5}"/>
              </a:ext>
            </a:extLst>
          </p:cNvPr>
          <p:cNvSpPr/>
          <p:nvPr/>
        </p:nvSpPr>
        <p:spPr>
          <a:xfrm>
            <a:off x="5750327" y="4037429"/>
            <a:ext cx="295422" cy="305932"/>
          </a:xfrm>
          <a:custGeom>
            <a:avLst/>
            <a:gdLst>
              <a:gd name="connsiteX0" fmla="*/ 0 w 295422"/>
              <a:gd name="connsiteY0" fmla="*/ 152966 h 305932"/>
              <a:gd name="connsiteX1" fmla="*/ 147711 w 295422"/>
              <a:gd name="connsiteY1" fmla="*/ 0 h 305932"/>
              <a:gd name="connsiteX2" fmla="*/ 295422 w 295422"/>
              <a:gd name="connsiteY2" fmla="*/ 152966 h 305932"/>
              <a:gd name="connsiteX3" fmla="*/ 147711 w 295422"/>
              <a:gd name="connsiteY3" fmla="*/ 305932 h 305932"/>
              <a:gd name="connsiteX4" fmla="*/ 0 w 295422"/>
              <a:gd name="connsiteY4" fmla="*/ 152966 h 30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2" h="305932" fill="none" extrusionOk="0">
                <a:moveTo>
                  <a:pt x="0" y="152966"/>
                </a:moveTo>
                <a:cubicBezTo>
                  <a:pt x="4082" y="71896"/>
                  <a:pt x="57525" y="-10794"/>
                  <a:pt x="147711" y="0"/>
                </a:cubicBezTo>
                <a:cubicBezTo>
                  <a:pt x="215820" y="846"/>
                  <a:pt x="293290" y="77100"/>
                  <a:pt x="295422" y="152966"/>
                </a:cubicBezTo>
                <a:cubicBezTo>
                  <a:pt x="295448" y="229790"/>
                  <a:pt x="223128" y="308041"/>
                  <a:pt x="147711" y="305932"/>
                </a:cubicBezTo>
                <a:cubicBezTo>
                  <a:pt x="58760" y="296394"/>
                  <a:pt x="4605" y="234864"/>
                  <a:pt x="0" y="152966"/>
                </a:cubicBezTo>
                <a:close/>
              </a:path>
              <a:path w="295422" h="305932" stroke="0" extrusionOk="0">
                <a:moveTo>
                  <a:pt x="0" y="152966"/>
                </a:moveTo>
                <a:cubicBezTo>
                  <a:pt x="-1933" y="64920"/>
                  <a:pt x="75941" y="-4374"/>
                  <a:pt x="147711" y="0"/>
                </a:cubicBezTo>
                <a:cubicBezTo>
                  <a:pt x="231221" y="4094"/>
                  <a:pt x="288616" y="71658"/>
                  <a:pt x="295422" y="152966"/>
                </a:cubicBezTo>
                <a:cubicBezTo>
                  <a:pt x="287783" y="230818"/>
                  <a:pt x="231793" y="305002"/>
                  <a:pt x="147711" y="305932"/>
                </a:cubicBezTo>
                <a:cubicBezTo>
                  <a:pt x="59280" y="298790"/>
                  <a:pt x="9154" y="244384"/>
                  <a:pt x="0" y="152966"/>
                </a:cubicBezTo>
                <a:close/>
              </a:path>
            </a:pathLst>
          </a:custGeom>
          <a:solidFill>
            <a:schemeClr val="bg1"/>
          </a:solidFill>
          <a:ln>
            <a:solidFill>
              <a:schemeClr val="tx1">
                <a:lumMod val="50000"/>
                <a:lumOff val="50000"/>
              </a:schemeClr>
            </a:solidFill>
            <a:extLst>
              <a:ext uri="{C807C97D-BFC1-408E-A445-0C87EB9F89A2}">
                <ask:lineSketchStyleProps xmlns:ask="http://schemas.microsoft.com/office/drawing/2018/sketchyshapes" sd="3978248048">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da-DK" sz="1600" b="1">
                <a:solidFill>
                  <a:schemeClr val="tx1"/>
                </a:solidFill>
                <a:latin typeface="ImaginaryFriendBBW00-Rg" panose="02000506000000020004" pitchFamily="2" charset="0"/>
              </a:rPr>
              <a:t>3</a:t>
            </a:r>
            <a:endParaRPr lang="da-DK" sz="1600" b="1" err="1">
              <a:solidFill>
                <a:schemeClr val="tx1"/>
              </a:solidFill>
              <a:latin typeface="ImaginaryFriendBBW00-Rg" panose="02000506000000020004" pitchFamily="2" charset="0"/>
            </a:endParaRPr>
          </a:p>
        </p:txBody>
      </p:sp>
      <p:sp>
        <p:nvSpPr>
          <p:cNvPr id="19" name="Tekstfelt 18">
            <a:extLst>
              <a:ext uri="{FF2B5EF4-FFF2-40B4-BE49-F238E27FC236}">
                <a16:creationId xmlns:a16="http://schemas.microsoft.com/office/drawing/2014/main" id="{E08633E9-E471-19BF-EF09-D9E22972B70F}"/>
              </a:ext>
            </a:extLst>
          </p:cNvPr>
          <p:cNvSpPr txBox="1"/>
          <p:nvPr/>
        </p:nvSpPr>
        <p:spPr>
          <a:xfrm>
            <a:off x="6293962" y="947563"/>
            <a:ext cx="5464411" cy="923330"/>
          </a:xfrm>
          <a:prstGeom prst="rect">
            <a:avLst/>
          </a:prstGeom>
          <a:noFill/>
        </p:spPr>
        <p:txBody>
          <a:bodyPr wrap="square">
            <a:spAutoFit/>
          </a:bodyPr>
          <a:lstStyle/>
          <a:p>
            <a:r>
              <a:rPr lang="da-DK">
                <a:latin typeface="ImaginaryFriendBBW00-Bold" panose="02000806000000020004" pitchFamily="2" charset="0"/>
              </a:rPr>
              <a:t>Individuel Vurdering (1-5)</a:t>
            </a:r>
          </a:p>
          <a:p>
            <a:r>
              <a:rPr lang="da-DK" sz="1200"/>
              <a:t>Hver deltager giver en individuel vurdering fra 1-5 på en række principper fordelt på 6 tematikker, ud fra i hvor høj grad den enkelte oplever at kommunen udlever og lykkes med princippet. </a:t>
            </a:r>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37235" y="400201"/>
            <a:ext cx="3033357" cy="576367"/>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Procesværktøj</a:t>
            </a:r>
            <a:endParaRPr lang="en-GB" sz="3200"/>
          </a:p>
        </p:txBody>
      </p:sp>
      <p:sp>
        <p:nvSpPr>
          <p:cNvPr id="33" name="Tekstfelt 32">
            <a:extLst>
              <a:ext uri="{FF2B5EF4-FFF2-40B4-BE49-F238E27FC236}">
                <a16:creationId xmlns:a16="http://schemas.microsoft.com/office/drawing/2014/main" id="{D69B0E1A-0FB0-DD79-9841-41D1D11374D0}"/>
              </a:ext>
            </a:extLst>
          </p:cNvPr>
          <p:cNvSpPr txBox="1"/>
          <p:nvPr/>
        </p:nvSpPr>
        <p:spPr>
          <a:xfrm>
            <a:off x="6293963" y="2487082"/>
            <a:ext cx="5573782" cy="738664"/>
          </a:xfrm>
          <a:prstGeom prst="rect">
            <a:avLst/>
          </a:prstGeom>
          <a:noFill/>
        </p:spPr>
        <p:txBody>
          <a:bodyPr wrap="square">
            <a:spAutoFit/>
          </a:bodyPr>
          <a:lstStyle/>
          <a:p>
            <a:r>
              <a:rPr lang="da-DK">
                <a:latin typeface="ImaginaryFriendBBW00-Bold" panose="02000806000000020004" pitchFamily="2" charset="0"/>
              </a:rPr>
              <a:t>Fælles </a:t>
            </a:r>
            <a:r>
              <a:rPr lang="da-DK" err="1">
                <a:latin typeface="ImaginaryFriendBBW00-Bold" panose="02000806000000020004" pitchFamily="2" charset="0"/>
              </a:rPr>
              <a:t>DRØFTElse</a:t>
            </a:r>
            <a:endParaRPr lang="da-DK">
              <a:latin typeface="ImaginaryFriendBBW00-Bold" panose="02000806000000020004" pitchFamily="2" charset="0"/>
            </a:endParaRPr>
          </a:p>
          <a:p>
            <a:r>
              <a:rPr lang="da-DK" sz="1200"/>
              <a:t>De individuelle vurderinger deles i gruppen. Forskelle og ligheder begrundes, udfoldes og drøftes. </a:t>
            </a:r>
          </a:p>
        </p:txBody>
      </p:sp>
      <p:sp>
        <p:nvSpPr>
          <p:cNvPr id="34" name="Tekstfelt 33">
            <a:extLst>
              <a:ext uri="{FF2B5EF4-FFF2-40B4-BE49-F238E27FC236}">
                <a16:creationId xmlns:a16="http://schemas.microsoft.com/office/drawing/2014/main" id="{59BCAEA5-75CF-663D-5152-A0D2D6A44F56}"/>
              </a:ext>
            </a:extLst>
          </p:cNvPr>
          <p:cNvSpPr txBox="1"/>
          <p:nvPr/>
        </p:nvSpPr>
        <p:spPr>
          <a:xfrm>
            <a:off x="6293963" y="3997811"/>
            <a:ext cx="5455124" cy="738664"/>
          </a:xfrm>
          <a:prstGeom prst="rect">
            <a:avLst/>
          </a:prstGeom>
          <a:noFill/>
        </p:spPr>
        <p:txBody>
          <a:bodyPr wrap="square">
            <a:spAutoFit/>
          </a:bodyPr>
          <a:lstStyle/>
          <a:p>
            <a:r>
              <a:rPr lang="da-DK">
                <a:latin typeface="ImaginaryFriendBBW00-Bold" panose="02000806000000020004" pitchFamily="2" charset="0"/>
              </a:rPr>
              <a:t>Refleksioner og beslutninger om næste skridt</a:t>
            </a:r>
          </a:p>
          <a:p>
            <a:r>
              <a:rPr lang="da-DK" sz="1200"/>
              <a:t>Gennem refleksionsspørgsmål beslutter gruppen fokus for de næste skridt i arbejdet med skolefravær, og aftaler, hvem der gør hvad. </a:t>
            </a:r>
          </a:p>
        </p:txBody>
      </p:sp>
      <p:cxnSp>
        <p:nvCxnSpPr>
          <p:cNvPr id="4" name="Lige pilforbindelse 3">
            <a:extLst>
              <a:ext uri="{FF2B5EF4-FFF2-40B4-BE49-F238E27FC236}">
                <a16:creationId xmlns:a16="http://schemas.microsoft.com/office/drawing/2014/main" id="{0392FC80-633D-E1BE-2774-417DBF600DAF}"/>
              </a:ext>
            </a:extLst>
          </p:cNvPr>
          <p:cNvCxnSpPr>
            <a:cxnSpLocks/>
          </p:cNvCxnSpPr>
          <p:nvPr/>
        </p:nvCxnSpPr>
        <p:spPr>
          <a:xfrm flipH="1">
            <a:off x="5249158"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a:extLst>
              <a:ext uri="{FF2B5EF4-FFF2-40B4-BE49-F238E27FC236}">
                <a16:creationId xmlns:a16="http://schemas.microsoft.com/office/drawing/2014/main" id="{DC33F8D7-6A01-B20D-E8E3-24A46BBF9049}"/>
              </a:ext>
            </a:extLst>
          </p:cNvPr>
          <p:cNvCxnSpPr>
            <a:cxnSpLocks/>
            <a:stCxn id="18" idx="4"/>
          </p:cNvCxnSpPr>
          <p:nvPr/>
        </p:nvCxnSpPr>
        <p:spPr>
          <a:xfrm>
            <a:off x="5898038" y="4343361"/>
            <a:ext cx="0" cy="954063"/>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590267F5-D0C6-A4C3-B010-5DAF723C408F}"/>
              </a:ext>
            </a:extLst>
          </p:cNvPr>
          <p:cNvCxnSpPr>
            <a:cxnSpLocks/>
          </p:cNvCxnSpPr>
          <p:nvPr/>
        </p:nvCxnSpPr>
        <p:spPr>
          <a:xfrm>
            <a:off x="5899943" y="4640204"/>
            <a:ext cx="648000" cy="540000"/>
          </a:xfrm>
          <a:prstGeom prst="straightConnector1">
            <a:avLst/>
          </a:prstGeom>
          <a:ln w="9525">
            <a:gradFill>
              <a:gsLst>
                <a:gs pos="0">
                  <a:schemeClr val="tx1"/>
                </a:gs>
                <a:gs pos="100000">
                  <a:schemeClr val="tx1">
                    <a:alpha val="25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86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24">
            <a:extLst>
              <a:ext uri="{FF2B5EF4-FFF2-40B4-BE49-F238E27FC236}">
                <a16:creationId xmlns:a16="http://schemas.microsoft.com/office/drawing/2014/main" id="{2EEE24F6-D8EF-6B52-4C40-A0058B6E7FC5}"/>
              </a:ext>
            </a:extLst>
          </p:cNvPr>
          <p:cNvSpPr>
            <a:spLocks noGrp="1"/>
          </p:cNvSpPr>
          <p:nvPr>
            <p:ph type="body" sz="quarter" idx="15"/>
          </p:nvPr>
        </p:nvSpPr>
        <p:spPr/>
        <p:txBody>
          <a:bodyPr/>
          <a:lstStyle/>
          <a:p>
            <a:endParaRPr lang="da-DK"/>
          </a:p>
        </p:txBody>
      </p:sp>
      <p:sp>
        <p:nvSpPr>
          <p:cNvPr id="5" name="Pladsholder til slidenummer 4">
            <a:extLst>
              <a:ext uri="{FF2B5EF4-FFF2-40B4-BE49-F238E27FC236}">
                <a16:creationId xmlns:a16="http://schemas.microsoft.com/office/drawing/2014/main" id="{01B0195C-6E10-C81A-2233-FF72876C18E4}"/>
              </a:ext>
            </a:extLst>
          </p:cNvPr>
          <p:cNvSpPr>
            <a:spLocks noGrp="1"/>
          </p:cNvSpPr>
          <p:nvPr>
            <p:ph type="sldNum" sz="quarter" idx="12"/>
          </p:nvPr>
        </p:nvSpPr>
        <p:spPr/>
        <p:txBody>
          <a:bodyPr/>
          <a:lstStyle/>
          <a:p>
            <a:fld id="{A23C0BB7-6BAB-41B9-B847-BE177CEDBC97}" type="slidenum">
              <a:rPr lang="en-GB" smtClean="0"/>
              <a:t>8</a:t>
            </a:fld>
            <a:endParaRPr lang="en-GB"/>
          </a:p>
        </p:txBody>
      </p:sp>
      <p:sp>
        <p:nvSpPr>
          <p:cNvPr id="26" name="Pladsholder til tekst 25">
            <a:extLst>
              <a:ext uri="{FF2B5EF4-FFF2-40B4-BE49-F238E27FC236}">
                <a16:creationId xmlns:a16="http://schemas.microsoft.com/office/drawing/2014/main" id="{1B353E46-2445-0BFF-9352-5E57E610B02F}"/>
              </a:ext>
            </a:extLst>
          </p:cNvPr>
          <p:cNvSpPr>
            <a:spLocks noGrp="1"/>
          </p:cNvSpPr>
          <p:nvPr>
            <p:ph type="body" sz="quarter" idx="16"/>
          </p:nvPr>
        </p:nvSpPr>
        <p:spPr/>
        <p:txBody>
          <a:bodyPr/>
          <a:lstStyle/>
          <a:p>
            <a:endParaRPr lang="da-DK"/>
          </a:p>
        </p:txBody>
      </p:sp>
      <p:sp>
        <p:nvSpPr>
          <p:cNvPr id="24" name="Pladsholder til tekst 23">
            <a:extLst>
              <a:ext uri="{FF2B5EF4-FFF2-40B4-BE49-F238E27FC236}">
                <a16:creationId xmlns:a16="http://schemas.microsoft.com/office/drawing/2014/main" id="{707C8898-6DC1-BABD-9A73-D27E3F7701FD}"/>
              </a:ext>
            </a:extLst>
          </p:cNvPr>
          <p:cNvSpPr>
            <a:spLocks noGrp="1"/>
          </p:cNvSpPr>
          <p:nvPr>
            <p:ph type="body" sz="quarter" idx="13"/>
          </p:nvPr>
        </p:nvSpPr>
        <p:spPr/>
        <p:txBody>
          <a:bodyPr/>
          <a:lstStyle/>
          <a:p>
            <a:endParaRPr lang="da-DK"/>
          </a:p>
        </p:txBody>
      </p:sp>
      <p:sp>
        <p:nvSpPr>
          <p:cNvPr id="29" name="Text Placeholder 7">
            <a:extLst>
              <a:ext uri="{FF2B5EF4-FFF2-40B4-BE49-F238E27FC236}">
                <a16:creationId xmlns:a16="http://schemas.microsoft.com/office/drawing/2014/main" id="{44A221E5-0D24-DEC1-2759-775725E61AF3}"/>
              </a:ext>
            </a:extLst>
          </p:cNvPr>
          <p:cNvSpPr txBox="1">
            <a:spLocks/>
          </p:cNvSpPr>
          <p:nvPr/>
        </p:nvSpPr>
        <p:spPr>
          <a:xfrm rot="21420000">
            <a:off x="341258" y="405920"/>
            <a:ext cx="1736458" cy="696116"/>
          </a:xfrm>
          <a:prstGeom prst="rect">
            <a:avLst/>
          </a:prstGeom>
          <a:solidFill>
            <a:schemeClr val="accent2"/>
          </a:solidFill>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x</a:t>
            </a:r>
            <a:endParaRPr lang="en-GB"/>
          </a:p>
        </p:txBody>
      </p:sp>
      <p:sp>
        <p:nvSpPr>
          <p:cNvPr id="30" name="Text Placeholder 7">
            <a:extLst>
              <a:ext uri="{FF2B5EF4-FFF2-40B4-BE49-F238E27FC236}">
                <a16:creationId xmlns:a16="http://schemas.microsoft.com/office/drawing/2014/main" id="{68636F99-9C4B-ED52-4B42-7FB1210AA957}"/>
              </a:ext>
            </a:extLst>
          </p:cNvPr>
          <p:cNvSpPr txBox="1">
            <a:spLocks/>
          </p:cNvSpPr>
          <p:nvPr/>
        </p:nvSpPr>
        <p:spPr>
          <a:xfrm>
            <a:off x="461088" y="415125"/>
            <a:ext cx="2858887" cy="611864"/>
          </a:xfrm>
          <a:prstGeom prst="rect">
            <a:avLst/>
          </a:prstGeom>
          <a:noFill/>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4100" b="1" kern="1200">
                <a:solidFill>
                  <a:schemeClr val="bg1"/>
                </a:solidFill>
                <a:latin typeface="+mj-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bg1"/>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bg1"/>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bg1"/>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Temaer</a:t>
            </a:r>
            <a:endParaRPr lang="en-GB" sz="3200"/>
          </a:p>
        </p:txBody>
      </p:sp>
      <p:sp>
        <p:nvSpPr>
          <p:cNvPr id="10" name="Pladsholder til tekst 5">
            <a:extLst>
              <a:ext uri="{FF2B5EF4-FFF2-40B4-BE49-F238E27FC236}">
                <a16:creationId xmlns:a16="http://schemas.microsoft.com/office/drawing/2014/main" id="{59D31EB4-91FB-129F-9466-CB8372413547}"/>
              </a:ext>
            </a:extLst>
          </p:cNvPr>
          <p:cNvSpPr>
            <a:spLocks noGrp="1"/>
          </p:cNvSpPr>
          <p:nvPr>
            <p:ph type="body" sz="quarter" idx="14"/>
          </p:nvPr>
        </p:nvSpPr>
        <p:spPr>
          <a:xfrm>
            <a:off x="436563" y="1817914"/>
            <a:ext cx="3082925" cy="4490811"/>
          </a:xfrm>
        </p:spPr>
        <p:txBody>
          <a:bodyPr vert="horz" lIns="0" tIns="0" rIns="0" bIns="0" rtlCol="0" anchor="t">
            <a:noAutofit/>
          </a:bodyPr>
          <a:lstStyle/>
          <a:p>
            <a:pPr marL="0" indent="0">
              <a:buNone/>
            </a:pPr>
            <a:r>
              <a:rPr lang="da-DK">
                <a:solidFill>
                  <a:srgbClr val="000000"/>
                </a:solidFill>
              </a:rPr>
              <a:t>De 6 temaer og tilhørende principper i procesværktøjet er baseret på viden indsamlet i Børns Vilkårs program om skolefravær.</a:t>
            </a:r>
          </a:p>
          <a:p>
            <a:pPr marL="0" indent="0">
              <a:buNone/>
            </a:pPr>
            <a:r>
              <a:rPr lang="da-DK">
                <a:solidFill>
                  <a:srgbClr val="000000"/>
                </a:solidFill>
              </a:rPr>
              <a:t>Hvert princip kan udfoldes for mere baggrund og viden om princippet. </a:t>
            </a:r>
            <a:endParaRPr lang="da-DK">
              <a:solidFill>
                <a:srgbClr val="000000"/>
              </a:solidFill>
              <a:ea typeface="Open Sans"/>
              <a:cs typeface="Open Sans"/>
            </a:endParaRPr>
          </a:p>
        </p:txBody>
      </p:sp>
      <p:pic>
        <p:nvPicPr>
          <p:cNvPr id="2" name="Billede 2">
            <a:extLst>
              <a:ext uri="{FF2B5EF4-FFF2-40B4-BE49-F238E27FC236}">
                <a16:creationId xmlns:a16="http://schemas.microsoft.com/office/drawing/2014/main" id="{4495580A-68C2-9433-0CBE-30F32EC8E1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0722" y="842347"/>
            <a:ext cx="8126361" cy="4571078"/>
          </a:xfrm>
          <a:prstGeom prst="rect">
            <a:avLst/>
          </a:prstGeom>
        </p:spPr>
      </p:pic>
    </p:spTree>
    <p:extLst>
      <p:ext uri="{BB962C8B-B14F-4D97-AF65-F5344CB8AC3E}">
        <p14:creationId xmlns:p14="http://schemas.microsoft.com/office/powerpoint/2010/main" val="2805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B75F38E-3CC3-28EA-4FF7-951C03CF8DE0}"/>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C06B5E71-8A6B-6854-71C0-159F8A55AA23}"/>
              </a:ext>
            </a:extLst>
          </p:cNvPr>
          <p:cNvSpPr>
            <a:spLocks noGrp="1"/>
          </p:cNvSpPr>
          <p:nvPr>
            <p:ph type="title"/>
          </p:nvPr>
        </p:nvSpPr>
        <p:spPr/>
        <p:txBody>
          <a:bodyPr/>
          <a:lstStyle/>
          <a:p>
            <a:r>
              <a:rPr lang="da-DK"/>
              <a:t>Kommunens status på skolefravær</a:t>
            </a:r>
          </a:p>
        </p:txBody>
      </p:sp>
      <p:sp>
        <p:nvSpPr>
          <p:cNvPr id="4" name="Pladsholder til indhold 3">
            <a:extLst>
              <a:ext uri="{FF2B5EF4-FFF2-40B4-BE49-F238E27FC236}">
                <a16:creationId xmlns:a16="http://schemas.microsoft.com/office/drawing/2014/main" id="{F6597332-95B1-DDE3-DE96-6DE9A798A802}"/>
              </a:ext>
            </a:extLst>
          </p:cNvPr>
          <p:cNvSpPr>
            <a:spLocks noGrp="1"/>
          </p:cNvSpPr>
          <p:nvPr>
            <p:ph sz="half" idx="1"/>
          </p:nvPr>
        </p:nvSpPr>
        <p:spPr/>
        <p:txBody>
          <a:bodyPr/>
          <a:lstStyle/>
          <a:p>
            <a:endParaRPr lang="da-DK"/>
          </a:p>
        </p:txBody>
      </p:sp>
      <p:sp>
        <p:nvSpPr>
          <p:cNvPr id="5" name="Pladsholder til slidenummer 4">
            <a:extLst>
              <a:ext uri="{FF2B5EF4-FFF2-40B4-BE49-F238E27FC236}">
                <a16:creationId xmlns:a16="http://schemas.microsoft.com/office/drawing/2014/main" id="{EC68B1B5-949A-423A-81C5-59C556C83E86}"/>
              </a:ext>
            </a:extLst>
          </p:cNvPr>
          <p:cNvSpPr>
            <a:spLocks noGrp="1"/>
          </p:cNvSpPr>
          <p:nvPr>
            <p:ph type="sldNum" sz="quarter" idx="12"/>
          </p:nvPr>
        </p:nvSpPr>
        <p:spPr/>
        <p:txBody>
          <a:bodyPr/>
          <a:lstStyle/>
          <a:p>
            <a:fld id="{A23C0BB7-6BAB-41B9-B847-BE177CEDBC97}" type="slidenum">
              <a:rPr lang="en-GB" smtClean="0"/>
              <a:t>9</a:t>
            </a:fld>
            <a:endParaRPr lang="en-GB"/>
          </a:p>
        </p:txBody>
      </p:sp>
      <p:sp>
        <p:nvSpPr>
          <p:cNvPr id="6" name="Pladsholder til tekst 5">
            <a:extLst>
              <a:ext uri="{FF2B5EF4-FFF2-40B4-BE49-F238E27FC236}">
                <a16:creationId xmlns:a16="http://schemas.microsoft.com/office/drawing/2014/main" id="{6CB36B33-4995-34BC-C430-A71A4B230F9C}"/>
              </a:ext>
            </a:extLst>
          </p:cNvPr>
          <p:cNvSpPr>
            <a:spLocks noGrp="1"/>
          </p:cNvSpPr>
          <p:nvPr>
            <p:ph type="body" sz="quarter" idx="14"/>
          </p:nvPr>
        </p:nvSpPr>
        <p:spPr/>
        <p:txBody>
          <a:bodyPr/>
          <a:lstStyle/>
          <a:p>
            <a:endParaRPr lang="da-DK"/>
          </a:p>
        </p:txBody>
      </p:sp>
      <p:sp>
        <p:nvSpPr>
          <p:cNvPr id="7" name="Pladsholder til tekst 6">
            <a:extLst>
              <a:ext uri="{FF2B5EF4-FFF2-40B4-BE49-F238E27FC236}">
                <a16:creationId xmlns:a16="http://schemas.microsoft.com/office/drawing/2014/main" id="{FB314784-612F-0633-ABD0-B9217B0830D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769414934"/>
      </p:ext>
    </p:extLst>
  </p:cSld>
  <p:clrMapOvr>
    <a:masterClrMapping/>
  </p:clrMapOvr>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FB102D54-C825-4A5B-AA03-6649E1EBB0D7}" vid="{E6033B65-4C7A-457F-95B2-FEE0E2E93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cf9de3-b5c2-4cc6-8890-b6303e3a2c88">
      <Terms xmlns="http://schemas.microsoft.com/office/infopath/2007/PartnerControls"/>
    </lcf76f155ced4ddcb4097134ff3c332f>
    <TaxCatchAll xmlns="32f99b6b-e4bb-4614-a6cf-7345ace518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4A08277091E5C4385AA853B7F09ECBE" ma:contentTypeVersion="13" ma:contentTypeDescription="Opret et nyt dokument." ma:contentTypeScope="" ma:versionID="0a5b363b9e3ba789b9e93668d0805608">
  <xsd:schema xmlns:xsd="http://www.w3.org/2001/XMLSchema" xmlns:xs="http://www.w3.org/2001/XMLSchema" xmlns:p="http://schemas.microsoft.com/office/2006/metadata/properties" xmlns:ns2="4ecf9de3-b5c2-4cc6-8890-b6303e3a2c88" xmlns:ns3="32f99b6b-e4bb-4614-a6cf-7345ace518e6" targetNamespace="http://schemas.microsoft.com/office/2006/metadata/properties" ma:root="true" ma:fieldsID="7537614b73d8e821b81b209aee73bb6d" ns2:_="" ns3:_="">
    <xsd:import namespace="4ecf9de3-b5c2-4cc6-8890-b6303e3a2c88"/>
    <xsd:import namespace="32f99b6b-e4bb-4614-a6cf-7345ace518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f9de3-b5c2-4cc6-8890-b6303e3a2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f99b6b-e4bb-4614-a6cf-7345ace518e6"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34f2fbb-9c1c-449b-a09d-a57c66153e6a}" ma:internalName="TaxCatchAll" ma:showField="CatchAllData" ma:web="32f99b6b-e4bb-4614-a6cf-7345ace51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2.xml><?xml version="1.0" encoding="utf-8"?>
<ds:datastoreItem xmlns:ds="http://schemas.openxmlformats.org/officeDocument/2006/customXml" ds:itemID="{A560D568-16B8-4E10-AAEB-AEB3B1A9FBF2}">
  <ds:schemaRefs>
    <ds:schemaRef ds:uri="5cb795ba-1596-4a91-9595-1ae70caae0c2"/>
    <ds:schemaRef ds:uri="ccac87b5-93ea-4aa0-adf0-f00fa2bbe7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B9281F4-5FD8-49B8-8F99-B051CE5468BB}"/>
</file>

<file path=docProps/app.xml><?xml version="1.0" encoding="utf-8"?>
<Properties xmlns="http://schemas.openxmlformats.org/officeDocument/2006/extended-properties" xmlns:vt="http://schemas.openxmlformats.org/officeDocument/2006/docPropsVTypes">
  <Template>PowerPoint template 2022</Template>
  <Application>Microsoft Office PowerPoint</Application>
  <PresentationFormat>Widescreen</PresentationFormat>
  <Slides>31</Slides>
  <Notes>30</Notes>
  <HiddenSlides>3</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Office-tema</vt:lpstr>
      <vt:lpstr>Introduktion til Faciliteringsguide</vt:lpstr>
      <vt:lpstr>Praktisk om processen</vt:lpstr>
      <vt:lpstr>Formål og opmærksomhedspunkter</vt:lpstr>
      <vt:lpstr>Find fokus For kommunens arbejde med skolefravær</vt:lpstr>
      <vt:lpstr>Dagsorden </vt:lpstr>
      <vt:lpstr>Med processen: Find fokus for kommunens fraværshåndtering sætter I fokus på</vt:lpstr>
      <vt:lpstr>PowerPoint Presentation</vt:lpstr>
      <vt:lpstr>PowerPoint Presentation</vt:lpstr>
      <vt:lpstr>Kommunens status på skolefravær</vt:lpstr>
      <vt:lpstr>Sæt fokus på skolefravær</vt:lpstr>
      <vt:lpstr>Udvikling af skolefravær  set over et </vt:lpstr>
      <vt:lpstr>Skolefravær udvikler sig gradvist</vt:lpstr>
      <vt:lpstr>Skolefravær er altid et sammensat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Kathrine Kjær Trier</dc:creator>
  <cp:revision>3</cp:revision>
  <dcterms:created xsi:type="dcterms:W3CDTF">2022-08-08T11:24:41Z</dcterms:created>
  <dcterms:modified xsi:type="dcterms:W3CDTF">2023-01-25T11:26:20Z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0x01010094A08277091E5C4385AA853B7F09ECBE</vt:lpwstr>
  </property>
  <property fmtid="{D5CDD505-2E9C-101B-9397-08002B2CF9AE}" pid="3" name="MediaServiceImageTags">
    <vt:lpwstr/>
  </property>
</Properties>
</file>