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17174" r:id="rId5"/>
    <p:sldId id="17167" r:id="rId6"/>
    <p:sldId id="269" r:id="rId7"/>
    <p:sldId id="270" r:id="rId8"/>
    <p:sldId id="274" r:id="rId9"/>
    <p:sldId id="282" r:id="rId10"/>
    <p:sldId id="17168" r:id="rId11"/>
    <p:sldId id="17173" r:id="rId12"/>
    <p:sldId id="280" r:id="rId13"/>
    <p:sldId id="281" r:id="rId14"/>
    <p:sldId id="17169" r:id="rId15"/>
    <p:sldId id="276" r:id="rId16"/>
    <p:sldId id="277" r:id="rId17"/>
    <p:sldId id="17171" r:id="rId18"/>
    <p:sldId id="258" r:id="rId19"/>
    <p:sldId id="17172"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ImaginaryFriendBBW00-Rg" panose="02000506000000020004" charset="0"/>
      <p:regular r:id="rId27"/>
    </p:embeddedFont>
    <p:embeddedFont>
      <p:font typeface="Open Sans" pitchFamily="2" charset="0"/>
      <p:regular r:id="rId28"/>
      <p:bold r:id="rId29"/>
      <p:italic r:id="rId30"/>
      <p:boldItalic r:id="rId31"/>
    </p:embeddedFont>
    <p:embeddedFont>
      <p:font typeface="Roboto Slab" pitchFamily="2" charset="0"/>
      <p:regular r:id="rId32"/>
      <p:bold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46A00C0F-C07F-4C57-979F-3BB3C9B821EF}">
          <p14:sldIdLst>
            <p14:sldId id="17174"/>
            <p14:sldId id="17167"/>
            <p14:sldId id="269"/>
            <p14:sldId id="270"/>
            <p14:sldId id="274"/>
            <p14:sldId id="282"/>
            <p14:sldId id="17168"/>
            <p14:sldId id="17173"/>
            <p14:sldId id="280"/>
            <p14:sldId id="281"/>
            <p14:sldId id="17169"/>
            <p14:sldId id="276"/>
            <p14:sldId id="277"/>
            <p14:sldId id="17171"/>
            <p14:sldId id="258"/>
            <p14:sldId id="17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EC52C-4F56-230F-C6A8-498E4ACABFEE}" name="Marianne Lina Myrene Laflor" initials="ML" userId="S::mlml@bornsvilkar.dk::199dadab-4cc9-4110-9502-9728457cdcd6" providerId="AD"/>
  <p188:author id="{89245394-EB31-0CFB-18E9-8D238A7FE1EC}" name="Helle Lund" initials="HL" userId="S::helu@bornsvilkar.dk::7a620a60-865d-43c0-8d65-9d721ff886eb" providerId="AD"/>
  <p188:author id="{12DCE5CD-D090-867E-3299-DA1273D0C646}" name="Anne Kathrine Kjær Trier" initials="AKKT" userId="S::ankj@bornsvilkar.dk::1f1a6d7b-7f44-4aaa-8dac-713d25774b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031BF-8304-4F9A-875D-8FBAAA0AE094}" v="18" dt="2023-01-23T19:41:53.059"/>
    <p1510:client id="{8D8C5057-8DD7-F162-85F9-8F5AEFA42BE2}" v="5" dt="2023-01-24T09:59:04.675"/>
    <p1510:client id="{D677C44F-C60D-D0F1-EFBE-2F3C532F96DC}" v="11" dt="2023-01-23T19:39:46.266"/>
    <p1510:client id="{E605E741-727E-A429-8342-2A24337AE946}" v="11" dt="2023-01-23T18:21:06.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 y="1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632D98B-C304-4440-1209-B2219D70A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7EEA9AD1-A0AC-C420-2764-40AB4D561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CCE2F-7965-4AAB-8D9C-D54CBD81B9C0}" type="datetimeFigureOut">
              <a:rPr lang="da-DK" smtClean="0"/>
              <a:t>25-01-2023</a:t>
            </a:fld>
            <a:endParaRPr lang="da-DK"/>
          </a:p>
        </p:txBody>
      </p:sp>
      <p:sp>
        <p:nvSpPr>
          <p:cNvPr id="4" name="Pladsholder til sidefod 3">
            <a:extLst>
              <a:ext uri="{FF2B5EF4-FFF2-40B4-BE49-F238E27FC236}">
                <a16:creationId xmlns:a16="http://schemas.microsoft.com/office/drawing/2014/main" id="{A80E4510-588F-2C0F-9654-7E4CE0E51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00ACE55-9BC4-6F49-C26C-EB6BB275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CC12A1-BB47-4D47-9238-02CE362318E2}" type="slidenum">
              <a:rPr lang="da-DK" smtClean="0"/>
              <a:t>‹#›</a:t>
            </a:fld>
            <a:endParaRPr lang="da-DK"/>
          </a:p>
        </p:txBody>
      </p:sp>
    </p:spTree>
    <p:extLst>
      <p:ext uri="{BB962C8B-B14F-4D97-AF65-F5344CB8AC3E}">
        <p14:creationId xmlns:p14="http://schemas.microsoft.com/office/powerpoint/2010/main" val="90809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1</a:t>
            </a:fld>
            <a:endParaRPr lang="da-DK"/>
          </a:p>
        </p:txBody>
      </p:sp>
    </p:spTree>
    <p:extLst>
      <p:ext uri="{BB962C8B-B14F-4D97-AF65-F5344CB8AC3E}">
        <p14:creationId xmlns:p14="http://schemas.microsoft.com/office/powerpoint/2010/main" val="35841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t>Børns Vilkår fortæller, at der ringer børn til Børnetelefonen og er bekymrede for deres kammeraters skolefravær. Børnene skal selvfølgelig ikke overtage ansvaret for kammeraters skolefravær, men undersøgelser tyder på, at børnene kan have betydning for hinandens skolefravær eller skolenærvær. </a:t>
            </a:r>
            <a:endParaRPr lang="da-DK">
              <a:cs typeface="Calibri"/>
            </a:endParaRPr>
          </a:p>
          <a:p>
            <a:pPr>
              <a:lnSpc>
                <a:spcPct val="107000"/>
              </a:lnSpc>
              <a:spcAft>
                <a:spcPts val="800"/>
              </a:spcAft>
            </a:pPr>
            <a:endParaRPr lang="da-DK">
              <a:cs typeface="Calibri"/>
            </a:endParaRPr>
          </a:p>
          <a:p>
            <a:r>
              <a:rPr lang="da-DK"/>
              <a:t>Når en elev er væk, kan der hurtigt opstå rygter blandt de andre elever om, at det er pjæk. Vi ved jo, at fravær er elevens løsning på et problem, og derfor er det vigtigt, at de voksne ikke lader historien om pjæk voksne. Aftal med barnet som er væk, hvad der skal siges til kammeraterne.</a:t>
            </a:r>
            <a:endParaRPr lang="da-DK">
              <a:cs typeface="Calibri"/>
            </a:endParaRPr>
          </a:p>
          <a:p>
            <a:pPr>
              <a:lnSpc>
                <a:spcPct val="107000"/>
              </a:lnSpc>
              <a:spcAft>
                <a:spcPts val="800"/>
              </a:spcAft>
            </a:pPr>
            <a:endParaRPr lang="da-DK">
              <a:cs typeface="Calibri"/>
            </a:endParaRPr>
          </a:p>
          <a:p>
            <a:pPr>
              <a:lnSpc>
                <a:spcPct val="107000"/>
              </a:lnSpc>
              <a:spcAft>
                <a:spcPts val="800"/>
              </a:spcAft>
            </a:pPr>
            <a:r>
              <a:rPr lang="da-DK">
                <a:cs typeface="Calibri"/>
              </a:rPr>
              <a:t>Mere end hver tredje elev har ikke fået noget at vide, når en klassekammerat er væk. De har brug for, at det bliver italesat, så historier om pjæk ikke bliver dominerende. På den måde kan eleverne også bedre forstå hvorfor en elev med fravær stadig kan dyrke sine fritidsinteresser eller deltage i klassens fødselsdage.</a:t>
            </a:r>
            <a:endParaRPr lang="da-DK">
              <a:ea typeface="Calibri"/>
              <a:cs typeface="Calibri"/>
            </a:endParaRPr>
          </a:p>
          <a:p>
            <a:pPr>
              <a:lnSpc>
                <a:spcPct val="107000"/>
              </a:lnSpc>
              <a:spcAft>
                <a:spcPts val="800"/>
              </a:spcAft>
            </a:pPr>
            <a:endParaRPr lang="da-DK">
              <a:cs typeface="Calibri"/>
            </a:endParaRPr>
          </a:p>
          <a:p>
            <a:pPr>
              <a:lnSpc>
                <a:spcPct val="107000"/>
              </a:lnSpc>
              <a:spcAft>
                <a:spcPts val="800"/>
              </a:spcAft>
            </a:pPr>
            <a:r>
              <a:rPr lang="da-DK"/>
              <a:t>Kammerater kan blive brugt som en brobygger mellem den fraværende elev og klassen. Det er vigtigt at bakke op om elevens sociale relationer i  alle faser af et skolefraværsproblem. </a:t>
            </a:r>
            <a:endParaRPr lang="da-DK">
              <a:ea typeface="Calibri"/>
              <a:cs typeface="Calibri"/>
            </a:endParaRPr>
          </a:p>
          <a:p>
            <a:pPr>
              <a:lnSpc>
                <a:spcPct val="107000"/>
              </a:lnSpc>
              <a:spcAft>
                <a:spcPts val="800"/>
              </a:spcAft>
            </a:pPr>
            <a:endParaRPr lang="da-DK" b="1"/>
          </a:p>
          <a:p>
            <a:pPr>
              <a:lnSpc>
                <a:spcPct val="107000"/>
              </a:lnSpc>
              <a:spcAft>
                <a:spcPts val="800"/>
              </a:spcAft>
            </a:pPr>
            <a:r>
              <a:rPr lang="da-DK" b="1"/>
              <a:t>(KLIK for at få eksempler frem) </a:t>
            </a:r>
            <a:r>
              <a:rPr lang="da-DK"/>
              <a:t>Kammerater kan støtte både i starten af forløbet, undervejs og også når eleven vender tilbage. Her er det vigtigt at hele forældregruppen kan bakke op ved at støtte sådanne initiativer.</a:t>
            </a:r>
            <a:endParaRPr lang="en-US"/>
          </a:p>
          <a:p>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10</a:t>
            </a:fld>
            <a:endParaRPr lang="da-DK"/>
          </a:p>
        </p:txBody>
      </p:sp>
    </p:spTree>
    <p:extLst>
      <p:ext uri="{BB962C8B-B14F-4D97-AF65-F5344CB8AC3E}">
        <p14:creationId xmlns:p14="http://schemas.microsoft.com/office/powerpoint/2010/main" val="284750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cs typeface="Calibri" panose="020F0502020204030204"/>
              </a:rPr>
              <a:t>Dette citat er fra Filip, en dreng fra Børns Vilkårs undersøgelse. Filip er 12 år gammel og har haft to år (fra slutningen af 3. klasse til slutningen af 5. klasse) hvor han næsten ikke var i skole. Filip fik konstateret stress og han fortæller her, hvordan han var synes det var ubehageligt at møde klassekammerater, fordi de ikke forstod, hvor svært han havde det.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Gode råd til de voksne omkring en elev med fravær:</a:t>
            </a:r>
          </a:p>
          <a:p>
            <a:pPr>
              <a:lnSpc>
                <a:spcPct val="107000"/>
              </a:lnSpc>
              <a:spcAft>
                <a:spcPts val="800"/>
              </a:spcAft>
            </a:pPr>
            <a:endParaRPr lang="da-DK">
              <a:cs typeface="Calibri" panose="020F0502020204030204"/>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a-DK">
                <a:cs typeface="Calibri" panose="020F0502020204030204"/>
              </a:rPr>
              <a:t>Aftal med eleven hvad der bliver fortalt om fraværet til de andre i klassen. Måske skal der ikke siges så meget, måske ønsker eleven at der bliver fortalt en del. Det vigtige er, at der ikke opstår rygter og usikkerhed blandt klassekammeraterne, og at de forstår, at der er en årsag til, at deres kammerat ikke kommer i øjeblikket.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Hjælp eleverne med at holde kontakten til den elev, der er væk. Der kan gøre det meget nemmere at komme tilbage. Det kan være fødselsdagsinvitationer, legeaftaler, sms’er osv. </a:t>
            </a:r>
          </a:p>
          <a:p>
            <a:pPr>
              <a:lnSpc>
                <a:spcPct val="107000"/>
              </a:lnSpc>
              <a:spcAft>
                <a:spcPts val="800"/>
              </a:spcAft>
            </a:pPr>
            <a:endParaRPr lang="da-DK">
              <a:cs typeface="Calibri" panose="020F0502020204030204"/>
            </a:endParaRPr>
          </a:p>
          <a:p>
            <a:pPr>
              <a:lnSpc>
                <a:spcPct val="107000"/>
              </a:lnSpc>
              <a:spcAft>
                <a:spcPts val="800"/>
              </a:spcAft>
            </a:pPr>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11</a:t>
            </a:fld>
            <a:endParaRPr lang="da-DK"/>
          </a:p>
        </p:txBody>
      </p:sp>
    </p:spTree>
    <p:extLst>
      <p:ext uri="{BB962C8B-B14F-4D97-AF65-F5344CB8AC3E}">
        <p14:creationId xmlns:p14="http://schemas.microsoft.com/office/powerpoint/2010/main" val="283102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Forældrene kan gøre meget for at støtte elevernes fællesskab. </a:t>
            </a:r>
          </a:p>
          <a:p>
            <a:pPr>
              <a:lnSpc>
                <a:spcPct val="107000"/>
              </a:lnSpc>
              <a:spcAft>
                <a:spcPts val="800"/>
              </a:spcAft>
            </a:pPr>
            <a:endParaRPr lang="da-DK"/>
          </a:p>
          <a:p>
            <a:pPr>
              <a:lnSpc>
                <a:spcPct val="107000"/>
              </a:lnSpc>
              <a:spcAft>
                <a:spcPts val="800"/>
              </a:spcAft>
            </a:pPr>
            <a:r>
              <a:rPr lang="da-DK" b="1"/>
              <a:t>KLIK for at få første punkt frem: </a:t>
            </a:r>
            <a:r>
              <a:rPr lang="da-DK"/>
              <a:t>Bak op om, at børnene er sammen på kryds og på tværs. Også når man arrangerer hyggeaftener som f.eks. Halloween, ser film etc. Husk at de voksne har ansvar for at inkludere!</a:t>
            </a:r>
            <a:endParaRPr lang="da-DK">
              <a:cs typeface="Calibri"/>
            </a:endParaRPr>
          </a:p>
          <a:p>
            <a:pPr>
              <a:lnSpc>
                <a:spcPct val="107000"/>
              </a:lnSpc>
              <a:spcAft>
                <a:spcPts val="800"/>
              </a:spcAft>
            </a:pPr>
            <a:endParaRPr lang="da-DK"/>
          </a:p>
          <a:p>
            <a:pPr>
              <a:lnSpc>
                <a:spcPct val="107000"/>
              </a:lnSpc>
              <a:spcAft>
                <a:spcPts val="800"/>
              </a:spcAft>
            </a:pPr>
            <a:r>
              <a:rPr lang="da-DK" b="1"/>
              <a:t>KLIK for at få næste punkt frem: </a:t>
            </a:r>
            <a:r>
              <a:rPr lang="da-DK"/>
              <a:t>Digitale fællesskaber: Det kan være svært at følge med, men vend jer til at spørge nysgerrigt ind. Hvem er med i grupperne, hvem har du skrevet med i dag, husker du at spørge alle, tagge alle, invitere alle? Etc.</a:t>
            </a:r>
            <a:endParaRPr lang="da-DK">
              <a:cs typeface="Calibri"/>
            </a:endParaRPr>
          </a:p>
          <a:p>
            <a:pPr>
              <a:lnSpc>
                <a:spcPct val="107000"/>
              </a:lnSpc>
              <a:spcAft>
                <a:spcPts val="800"/>
              </a:spcAft>
            </a:pPr>
            <a:endParaRPr lang="da-DK"/>
          </a:p>
          <a:p>
            <a:pPr>
              <a:lnSpc>
                <a:spcPct val="107000"/>
              </a:lnSpc>
              <a:spcAft>
                <a:spcPts val="800"/>
              </a:spcAft>
            </a:pPr>
            <a:r>
              <a:rPr lang="da-DK" b="1"/>
              <a:t>KLIK for at få første punkt frem: </a:t>
            </a:r>
            <a:r>
              <a:rPr lang="da-DK"/>
              <a:t>Forældre er vigtige rollemodeller og børnene lægger mærke til hvordan man taler om andre derhjemme, både andre børn og voksne. </a:t>
            </a:r>
            <a:endParaRPr lang="da-DK">
              <a:cs typeface="Calibri"/>
            </a:endParaRPr>
          </a:p>
          <a:p>
            <a:pPr>
              <a:lnSpc>
                <a:spcPct val="107000"/>
              </a:lnSpc>
              <a:spcAft>
                <a:spcPts val="800"/>
              </a:spcAft>
            </a:pPr>
            <a:endParaRPr lang="da-DK"/>
          </a:p>
          <a:p>
            <a:pPr>
              <a:lnSpc>
                <a:spcPct val="107000"/>
              </a:lnSpc>
              <a:spcAft>
                <a:spcPts val="800"/>
              </a:spcAft>
            </a:pPr>
            <a:r>
              <a:rPr lang="da-DK" b="1"/>
              <a:t>KLIK for at få første punkt frem: </a:t>
            </a:r>
            <a:r>
              <a:rPr lang="da-DK"/>
              <a:t>I er forskellige! Og har selv vokset op i forskellige familier. Alle har noget positivt at bidrage med og man kan se et klassefællesskab som en fin mulighed til at udvide sin horisont. </a:t>
            </a:r>
            <a:endParaRPr lang="da-DK">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12</a:t>
            </a:fld>
            <a:endParaRPr lang="da-DK"/>
          </a:p>
        </p:txBody>
      </p:sp>
    </p:spTree>
    <p:extLst>
      <p:ext uri="{BB962C8B-B14F-4D97-AF65-F5344CB8AC3E}">
        <p14:creationId xmlns:p14="http://schemas.microsoft.com/office/powerpoint/2010/main" val="114694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I som skole selv skrive om hvordan I forebygger og handler på skolefravær. </a:t>
            </a:r>
          </a:p>
          <a:p>
            <a:endParaRPr lang="da-DK"/>
          </a:p>
          <a:p>
            <a:r>
              <a:rPr lang="da-DK" b="1"/>
              <a:t>Klik for at få punkterne frem ét efter ét.</a:t>
            </a:r>
          </a:p>
          <a:p>
            <a:endParaRPr lang="da-DK" b="1"/>
          </a:p>
          <a:p>
            <a:r>
              <a:rPr lang="da-DK" b="0"/>
              <a:t>Formålet er at give et kort overblik over, jeres skoles tilgang. Hvis der er punkter I ikke har noget til, så sletter I dem bare. Det vigtigste er, at forældrene får viden om jeres tilgang og at den viden kan sætte gang i et godt samarbejde og en god dialog. </a:t>
            </a:r>
          </a:p>
          <a:p>
            <a:r>
              <a:rPr lang="da-DK" b="0"/>
              <a:t> </a:t>
            </a:r>
          </a:p>
        </p:txBody>
      </p:sp>
      <p:sp>
        <p:nvSpPr>
          <p:cNvPr id="4" name="Pladsholder til slidenummer 3"/>
          <p:cNvSpPr>
            <a:spLocks noGrp="1"/>
          </p:cNvSpPr>
          <p:nvPr>
            <p:ph type="sldNum" sz="quarter" idx="5"/>
          </p:nvPr>
        </p:nvSpPr>
        <p:spPr/>
        <p:txBody>
          <a:bodyPr/>
          <a:lstStyle/>
          <a:p>
            <a:fld id="{C84B5A64-12C6-4B7A-B59C-B1D56FF2FD69}" type="slidenum">
              <a:rPr lang="da-DK" smtClean="0"/>
              <a:t>13</a:t>
            </a:fld>
            <a:endParaRPr lang="da-DK"/>
          </a:p>
        </p:txBody>
      </p:sp>
    </p:spTree>
    <p:extLst>
      <p:ext uri="{BB962C8B-B14F-4D97-AF65-F5344CB8AC3E}">
        <p14:creationId xmlns:p14="http://schemas.microsoft.com/office/powerpoint/2010/main" val="143124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I som skole selv skrive ind.</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Klik for at få punkterne frem ét efter ét.</a:t>
            </a:r>
          </a:p>
          <a:p>
            <a:endParaRPr lang="da-DK"/>
          </a:p>
        </p:txBody>
      </p:sp>
      <p:sp>
        <p:nvSpPr>
          <p:cNvPr id="4" name="Pladsholder til slidenummer 3"/>
          <p:cNvSpPr>
            <a:spLocks noGrp="1"/>
          </p:cNvSpPr>
          <p:nvPr>
            <p:ph type="sldNum" sz="quarter" idx="5"/>
          </p:nvPr>
        </p:nvSpPr>
        <p:spPr/>
        <p:txBody>
          <a:bodyPr/>
          <a:lstStyle/>
          <a:p>
            <a:fld id="{C84B5A64-12C6-4B7A-B59C-B1D56FF2FD69}" type="slidenum">
              <a:rPr lang="da-DK" smtClean="0"/>
              <a:t>14</a:t>
            </a:fld>
            <a:endParaRPr lang="da-DK"/>
          </a:p>
        </p:txBody>
      </p:sp>
    </p:spTree>
    <p:extLst>
      <p:ext uri="{BB962C8B-B14F-4D97-AF65-F5344CB8AC3E}">
        <p14:creationId xmlns:p14="http://schemas.microsoft.com/office/powerpoint/2010/main" val="187693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er et forslag til refleksionsspørgsmål til forældre. Overvej at inddele forældre i mindre grupper og lad dem drøfte spørgsmålene. Saml derefter op i fællesskab på om der er kommet tanker frem, der skal drøftes og ideer til handlinger, der måske kan blive enighed om at sætte i værk.</a:t>
            </a:r>
          </a:p>
          <a:p>
            <a:endParaRPr lang="da-DK"/>
          </a:p>
          <a:p>
            <a:r>
              <a:rPr lang="da-DK"/>
              <a:t>Her kan det også være en idé at tilpasse spørgsmålene til, hvad der er vigtigt i jeres klasse for tiden</a:t>
            </a:r>
          </a:p>
          <a:p>
            <a:endParaRPr lang="da-DK">
              <a:cs typeface="Calibri"/>
            </a:endParaRPr>
          </a:p>
          <a:p>
            <a:endParaRPr lang="da-DK">
              <a:cs typeface="Calibri"/>
            </a:endParaRPr>
          </a:p>
        </p:txBody>
      </p:sp>
      <p:sp>
        <p:nvSpPr>
          <p:cNvPr id="4" name="Pladsholder til slidenummer 3"/>
          <p:cNvSpPr>
            <a:spLocks noGrp="1"/>
          </p:cNvSpPr>
          <p:nvPr>
            <p:ph type="sldNum" sz="quarter" idx="5"/>
          </p:nvPr>
        </p:nvSpPr>
        <p:spPr/>
        <p:txBody>
          <a:bodyPr/>
          <a:lstStyle/>
          <a:p>
            <a:fld id="{C84B5A64-12C6-4B7A-B59C-B1D56FF2FD69}" type="slidenum">
              <a:rPr lang="da-DK" smtClean="0"/>
              <a:t>15</a:t>
            </a:fld>
            <a:endParaRPr lang="da-DK"/>
          </a:p>
        </p:txBody>
      </p:sp>
    </p:spTree>
    <p:extLst>
      <p:ext uri="{BB962C8B-B14F-4D97-AF65-F5344CB8AC3E}">
        <p14:creationId xmlns:p14="http://schemas.microsoft.com/office/powerpoint/2010/main" val="367671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Præsentationen er udarbejdet af Børns Vilkår i samarbejde med Egmont Fonden, på baggrund af en rapport om skolefravær set fra børns perspektiv, ”Skolens tomme stole”. Indholdet i rapporten er baseret på BørneTelefonens samtaler med børn om skolefravær, statistik fra Børns Vilkårs børnepanel og interviews med børn, der har bekymrende fravær.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Præsentationen indeholder viden om skolefravær og lidt om skolens egen tilgang til arbejdet med skolefravær. </a:t>
            </a:r>
          </a:p>
        </p:txBody>
      </p:sp>
      <p:sp>
        <p:nvSpPr>
          <p:cNvPr id="4" name="Pladsholder til slidenummer 3"/>
          <p:cNvSpPr>
            <a:spLocks noGrp="1"/>
          </p:cNvSpPr>
          <p:nvPr>
            <p:ph type="sldNum" sz="quarter" idx="5"/>
          </p:nvPr>
        </p:nvSpPr>
        <p:spPr/>
        <p:txBody>
          <a:bodyPr/>
          <a:lstStyle/>
          <a:p>
            <a:fld id="{C84B5A64-12C6-4B7A-B59C-B1D56FF2FD69}" type="slidenum">
              <a:rPr lang="da-DK"/>
              <a:t>2</a:t>
            </a:fld>
            <a:endParaRPr lang="da-DK"/>
          </a:p>
        </p:txBody>
      </p:sp>
    </p:spTree>
    <p:extLst>
      <p:ext uri="{BB962C8B-B14F-4D97-AF65-F5344CB8AC3E}">
        <p14:creationId xmlns:p14="http://schemas.microsoft.com/office/powerpoint/2010/main" val="399387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endParaRPr lang="da-DK"/>
          </a:p>
        </p:txBody>
      </p:sp>
      <p:sp>
        <p:nvSpPr>
          <p:cNvPr id="4" name="Pladsholder til slidenummer 3"/>
          <p:cNvSpPr>
            <a:spLocks noGrp="1"/>
          </p:cNvSpPr>
          <p:nvPr>
            <p:ph type="sldNum" sz="quarter" idx="5"/>
          </p:nvPr>
        </p:nvSpPr>
        <p:spPr/>
        <p:txBody>
          <a:bodyPr/>
          <a:lstStyle/>
          <a:p>
            <a:fld id="{4A481B13-126B-484E-B8FB-8D42F2B63E83}" type="slidenum">
              <a:rPr lang="da-DK" smtClean="0"/>
              <a:t>3</a:t>
            </a:fld>
            <a:endParaRPr lang="da-DK"/>
          </a:p>
        </p:txBody>
      </p:sp>
    </p:spTree>
    <p:extLst>
      <p:ext uri="{BB962C8B-B14F-4D97-AF65-F5344CB8AC3E}">
        <p14:creationId xmlns:p14="http://schemas.microsoft.com/office/powerpoint/2010/main" val="394640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cs typeface="Calibri"/>
              </a:rPr>
              <a:t>Denne film er </a:t>
            </a:r>
            <a:r>
              <a:rPr lang="da-DK" noProof="0">
                <a:cs typeface="Calibri"/>
              </a:rPr>
              <a:t>lavet</a:t>
            </a:r>
            <a:r>
              <a:rPr lang="en-US">
                <a:cs typeface="Calibri"/>
              </a:rPr>
              <a:t> </a:t>
            </a:r>
            <a:r>
              <a:rPr lang="da-DK" noProof="0">
                <a:cs typeface="Calibri"/>
              </a:rPr>
              <a:t>af</a:t>
            </a:r>
            <a:r>
              <a:rPr lang="en-US">
                <a:cs typeface="Calibri"/>
              </a:rPr>
              <a:t> Børns Vilkår </a:t>
            </a:r>
            <a:r>
              <a:rPr lang="da-DK" noProof="0">
                <a:cs typeface="Calibri"/>
              </a:rPr>
              <a:t>og</a:t>
            </a:r>
            <a:r>
              <a:rPr lang="en-US">
                <a:cs typeface="Calibri"/>
              </a:rPr>
              <a:t> er </a:t>
            </a:r>
            <a:r>
              <a:rPr lang="da-DK" noProof="0">
                <a:cs typeface="Calibri"/>
              </a:rPr>
              <a:t>beregnet</a:t>
            </a:r>
            <a:r>
              <a:rPr lang="en-US">
                <a:cs typeface="Calibri"/>
              </a:rPr>
              <a:t> </a:t>
            </a:r>
            <a:r>
              <a:rPr lang="da-DK" noProof="0">
                <a:cs typeface="Calibri"/>
              </a:rPr>
              <a:t>til</a:t>
            </a:r>
            <a:r>
              <a:rPr lang="en-US">
                <a:cs typeface="Calibri"/>
              </a:rPr>
              <a:t> at vise på forældremøder.</a:t>
            </a:r>
            <a:r>
              <a:rPr lang="da-DK">
                <a:cs typeface="+mn-cs"/>
              </a:rPr>
              <a:t> </a:t>
            </a:r>
            <a:r>
              <a:rPr lang="en-US" err="1">
                <a:cs typeface="Calibri"/>
              </a:rPr>
              <a:t>Pointerne</a:t>
            </a:r>
            <a:r>
              <a:rPr lang="en-US">
                <a:cs typeface="Calibri"/>
              </a:rPr>
              <a:t> </a:t>
            </a:r>
            <a:r>
              <a:rPr lang="en-US" err="1">
                <a:cs typeface="Calibri"/>
              </a:rPr>
              <a:t>i</a:t>
            </a:r>
            <a:r>
              <a:rPr lang="en-US">
                <a:cs typeface="Calibri"/>
              </a:rPr>
              <a:t> </a:t>
            </a:r>
            <a:r>
              <a:rPr lang="en-US" err="1">
                <a:cs typeface="Calibri"/>
              </a:rPr>
              <a:t>filmen</a:t>
            </a:r>
            <a:r>
              <a:rPr lang="en-US">
                <a:cs typeface="Calibri"/>
              </a:rPr>
              <a:t> er:</a:t>
            </a:r>
          </a:p>
          <a:p>
            <a:endParaRPr lang="en-US">
              <a:cs typeface="Calibri"/>
            </a:endParaRPr>
          </a:p>
          <a:p>
            <a:pPr marL="171450" indent="-171450">
              <a:buFont typeface="Arial" panose="020B0604020202020204" pitchFamily="34" charset="0"/>
              <a:buChar char="•"/>
            </a:pPr>
            <a:r>
              <a:rPr lang="da"/>
              <a:t>Skolen er vigtig for børn og unges trivsel, udvikling og læring</a:t>
            </a:r>
            <a:endParaRPr lang="en-US"/>
          </a:p>
          <a:p>
            <a:pPr marL="171450" indent="-171450">
              <a:buFont typeface="Arial" panose="020B0604020202020204" pitchFamily="34" charset="0"/>
              <a:buChar char="•"/>
            </a:pPr>
            <a:r>
              <a:rPr lang="da"/>
              <a:t>Skolefravær er et komplekst problem, som eleven ikke kan løse alene - det kræver en systematisk indsats af de voksne omkring eleven</a:t>
            </a:r>
            <a:endParaRPr lang="en-US"/>
          </a:p>
          <a:p>
            <a:pPr marL="171450" indent="-171450">
              <a:buFont typeface="Arial" panose="020B0604020202020204" pitchFamily="34" charset="0"/>
              <a:buChar char="•"/>
            </a:pPr>
            <a:r>
              <a:rPr lang="da"/>
              <a:t>Skolefravær er typisk barnets løsning på et problem og ikke selve problemet i sig selv</a:t>
            </a:r>
            <a:endParaRPr lang="en-US"/>
          </a:p>
          <a:p>
            <a:pPr marL="171450" indent="-171450">
              <a:buFont typeface="Arial" panose="020B0604020202020204" pitchFamily="34" charset="0"/>
              <a:buChar char="•"/>
            </a:pPr>
            <a:r>
              <a:rPr lang="da"/>
              <a:t>Tidlige tegn på mistrivsel og begyndende skolefravær viser sig ofte først i hjemmet. E</a:t>
            </a:r>
            <a:r>
              <a:rPr lang="en-US"/>
              <a:t>n god dialog </a:t>
            </a:r>
            <a:r>
              <a:rPr lang="en-US" err="1"/>
              <a:t>og</a:t>
            </a:r>
            <a:r>
              <a:rPr lang="en-US"/>
              <a:t> e</a:t>
            </a:r>
            <a:r>
              <a:rPr lang="da"/>
              <a:t>t godt samarbejde mellem skole og forældre er vigtigt for at forebygge skolefravær  </a:t>
            </a:r>
            <a:endParaRPr lang="en-US"/>
          </a:p>
          <a:p>
            <a:pPr marL="171450" indent="-171450">
              <a:buFont typeface="Arial" panose="020B0604020202020204" pitchFamily="34" charset="0"/>
              <a:buChar char="•"/>
            </a:pPr>
            <a:r>
              <a:rPr lang="da-DK"/>
              <a:t>F</a:t>
            </a:r>
            <a:r>
              <a:rPr lang="da"/>
              <a:t>orældrene kan påvirke fællesskabet i klassen og dermed være med til at styrke elevernes trivsel</a:t>
            </a:r>
            <a:endParaRPr lang="da">
              <a:ea typeface="Calibri"/>
              <a:cs typeface="Calibri"/>
            </a:endParaRPr>
          </a:p>
          <a:p>
            <a:pPr marL="171450" indent="-171450">
              <a:buFont typeface="Arial" panose="020B0604020202020204" pitchFamily="34" charset="0"/>
              <a:buChar char="•"/>
            </a:pPr>
            <a:endParaRPr lang="da">
              <a:cs typeface="Calibri"/>
            </a:endParaRPr>
          </a:p>
          <a:p>
            <a:r>
              <a:rPr lang="da" b="1">
                <a:cs typeface="Calibri"/>
              </a:rPr>
              <a:t>START FILMEN</a:t>
            </a:r>
            <a:r>
              <a:rPr lang="da">
                <a:cs typeface="Calibri"/>
              </a:rPr>
              <a:t> ved vente til at billede står skarpt. Klik derefter næste slide og filmen starter. Når filmen er slut kan I diskutere nedenstående. Derefter kan du gå videre til næste slide. </a:t>
            </a:r>
            <a:endParaRPr lang="da">
              <a:ea typeface="Calibri"/>
              <a:cs typeface="Calibri"/>
            </a:endParaRPr>
          </a:p>
          <a:p>
            <a:pPr marL="171450" indent="-171450">
              <a:buFont typeface="Arial" panose="020B0604020202020204" pitchFamily="34" charset="0"/>
              <a:buChar char="•"/>
            </a:pPr>
            <a:endParaRPr lang="da">
              <a:cs typeface="+mn-cs"/>
            </a:endParaRPr>
          </a:p>
          <a:p>
            <a:r>
              <a:rPr lang="en-US" err="1">
                <a:cs typeface="+mn-cs"/>
              </a:rPr>
              <a:t>Når</a:t>
            </a:r>
            <a:r>
              <a:rPr lang="en-US">
                <a:cs typeface="+mn-cs"/>
              </a:rPr>
              <a:t> I </a:t>
            </a:r>
            <a:r>
              <a:rPr lang="en-US" err="1">
                <a:cs typeface="+mn-cs"/>
              </a:rPr>
              <a:t>har</a:t>
            </a:r>
            <a:r>
              <a:rPr lang="en-US">
                <a:cs typeface="+mn-cs"/>
              </a:rPr>
              <a:t> set </a:t>
            </a:r>
            <a:r>
              <a:rPr lang="en-US" err="1">
                <a:cs typeface="+mn-cs"/>
              </a:rPr>
              <a:t>filmen</a:t>
            </a:r>
            <a:r>
              <a:rPr lang="en-US">
                <a:cs typeface="+mn-cs"/>
              </a:rPr>
              <a:t> </a:t>
            </a:r>
            <a:r>
              <a:rPr lang="en-US" err="1">
                <a:cs typeface="+mn-cs"/>
              </a:rPr>
              <a:t>kan</a:t>
            </a:r>
            <a:r>
              <a:rPr lang="en-US">
                <a:cs typeface="+mn-cs"/>
              </a:rPr>
              <a:t> I </a:t>
            </a:r>
            <a:r>
              <a:rPr lang="en-US" err="1">
                <a:cs typeface="+mn-cs"/>
              </a:rPr>
              <a:t>samle</a:t>
            </a:r>
            <a:r>
              <a:rPr lang="en-US">
                <a:cs typeface="+mn-cs"/>
              </a:rPr>
              <a:t> op </a:t>
            </a:r>
            <a:r>
              <a:rPr lang="en-US" err="1">
                <a:cs typeface="+mn-cs"/>
              </a:rPr>
              <a:t>ved</a:t>
            </a:r>
            <a:r>
              <a:rPr lang="en-US">
                <a:cs typeface="+mn-cs"/>
              </a:rPr>
              <a:t> at </a:t>
            </a:r>
            <a:r>
              <a:rPr lang="en-US" err="1">
                <a:cs typeface="+mn-cs"/>
              </a:rPr>
              <a:t>fortælle</a:t>
            </a:r>
            <a:r>
              <a:rPr lang="en-US">
                <a:cs typeface="+mn-cs"/>
              </a:rPr>
              <a:t>, at </a:t>
            </a:r>
            <a:r>
              <a:rPr lang="en-US" err="1">
                <a:cs typeface="+mn-cs"/>
              </a:rPr>
              <a:t>dette</a:t>
            </a:r>
            <a:r>
              <a:rPr lang="en-US">
                <a:cs typeface="+mn-cs"/>
              </a:rPr>
              <a:t> er </a:t>
            </a:r>
            <a:r>
              <a:rPr lang="en-US" err="1">
                <a:cs typeface="+mn-cs"/>
              </a:rPr>
              <a:t>en</a:t>
            </a:r>
            <a:r>
              <a:rPr lang="en-US">
                <a:cs typeface="+mn-cs"/>
              </a:rPr>
              <a:t> intro </a:t>
            </a:r>
            <a:r>
              <a:rPr lang="en-US" err="1">
                <a:cs typeface="+mn-cs"/>
              </a:rPr>
              <a:t>til</a:t>
            </a:r>
            <a:r>
              <a:rPr lang="en-US">
                <a:cs typeface="+mn-cs"/>
              </a:rPr>
              <a:t> </a:t>
            </a:r>
            <a:r>
              <a:rPr lang="en-US" err="1">
                <a:cs typeface="+mn-cs"/>
              </a:rPr>
              <a:t>emnet</a:t>
            </a:r>
            <a:r>
              <a:rPr lang="en-US">
                <a:cs typeface="+mn-cs"/>
              </a:rPr>
              <a:t>, </a:t>
            </a:r>
            <a:r>
              <a:rPr lang="en-US" err="1">
                <a:cs typeface="+mn-cs"/>
              </a:rPr>
              <a:t>og</a:t>
            </a:r>
            <a:r>
              <a:rPr lang="en-US">
                <a:cs typeface="+mn-cs"/>
              </a:rPr>
              <a:t> at I </a:t>
            </a:r>
            <a:r>
              <a:rPr lang="en-US" err="1">
                <a:cs typeface="+mn-cs"/>
              </a:rPr>
              <a:t>vil</a:t>
            </a:r>
            <a:r>
              <a:rPr lang="en-US">
                <a:cs typeface="+mn-cs"/>
              </a:rPr>
              <a:t> tale om </a:t>
            </a:r>
            <a:r>
              <a:rPr lang="en-US" err="1">
                <a:cs typeface="+mn-cs"/>
              </a:rPr>
              <a:t>flere</a:t>
            </a:r>
            <a:r>
              <a:rPr lang="en-US">
                <a:cs typeface="+mn-cs"/>
              </a:rPr>
              <a:t> </a:t>
            </a:r>
            <a:r>
              <a:rPr lang="en-US" err="1">
                <a:cs typeface="+mn-cs"/>
              </a:rPr>
              <a:t>af</a:t>
            </a:r>
            <a:r>
              <a:rPr lang="en-US">
                <a:cs typeface="+mn-cs"/>
              </a:rPr>
              <a:t> </a:t>
            </a:r>
            <a:r>
              <a:rPr lang="en-US" err="1">
                <a:cs typeface="+mn-cs"/>
              </a:rPr>
              <a:t>pointerne</a:t>
            </a:r>
            <a:r>
              <a:rPr lang="en-US">
                <a:cs typeface="+mn-cs"/>
              </a:rPr>
              <a:t> </a:t>
            </a:r>
            <a:r>
              <a:rPr lang="en-US" err="1">
                <a:cs typeface="+mn-cs"/>
              </a:rPr>
              <a:t>fra</a:t>
            </a:r>
            <a:r>
              <a:rPr lang="en-US">
                <a:cs typeface="+mn-cs"/>
              </a:rPr>
              <a:t> </a:t>
            </a:r>
            <a:r>
              <a:rPr lang="en-US" err="1">
                <a:cs typeface="+mn-cs"/>
              </a:rPr>
              <a:t>filmen</a:t>
            </a:r>
            <a:r>
              <a:rPr lang="en-US">
                <a:cs typeface="+mn-cs"/>
              </a:rPr>
              <a:t> I </a:t>
            </a:r>
            <a:r>
              <a:rPr lang="en-US" err="1">
                <a:cs typeface="+mn-cs"/>
              </a:rPr>
              <a:t>løbet</a:t>
            </a:r>
            <a:r>
              <a:rPr lang="en-US">
                <a:cs typeface="+mn-cs"/>
              </a:rPr>
              <a:t> </a:t>
            </a:r>
            <a:r>
              <a:rPr lang="en-US" err="1">
                <a:cs typeface="+mn-cs"/>
              </a:rPr>
              <a:t>af</a:t>
            </a:r>
            <a:r>
              <a:rPr lang="en-US">
                <a:cs typeface="+mn-cs"/>
              </a:rPr>
              <a:t> </a:t>
            </a:r>
            <a:r>
              <a:rPr lang="en-US" err="1">
                <a:cs typeface="+mn-cs"/>
              </a:rPr>
              <a:t>mødet</a:t>
            </a:r>
            <a:r>
              <a:rPr lang="en-US">
                <a:cs typeface="+mn-cs"/>
              </a:rPr>
              <a:t>. I </a:t>
            </a:r>
            <a:r>
              <a:rPr lang="en-US" err="1">
                <a:cs typeface="+mn-cs"/>
              </a:rPr>
              <a:t>kan</a:t>
            </a:r>
            <a:r>
              <a:rPr lang="en-US">
                <a:cs typeface="+mn-cs"/>
              </a:rPr>
              <a:t> </a:t>
            </a:r>
            <a:r>
              <a:rPr lang="en-US" err="1">
                <a:cs typeface="+mn-cs"/>
              </a:rPr>
              <a:t>eventuelt</a:t>
            </a:r>
            <a:r>
              <a:rPr lang="en-US">
                <a:cs typeface="+mn-cs"/>
              </a:rPr>
              <a:t> </a:t>
            </a:r>
            <a:r>
              <a:rPr lang="en-US" err="1">
                <a:cs typeface="+mn-cs"/>
              </a:rPr>
              <a:t>spørge</a:t>
            </a:r>
            <a:r>
              <a:rPr lang="en-US">
                <a:cs typeface="+mn-cs"/>
              </a:rPr>
              <a:t>, om der er </a:t>
            </a:r>
            <a:r>
              <a:rPr lang="en-US" err="1">
                <a:cs typeface="+mn-cs"/>
              </a:rPr>
              <a:t>noget</a:t>
            </a:r>
            <a:r>
              <a:rPr lang="en-US">
                <a:cs typeface="+mn-cs"/>
              </a:rPr>
              <a:t> </a:t>
            </a:r>
            <a:r>
              <a:rPr lang="en-US" err="1">
                <a:cs typeface="+mn-cs"/>
              </a:rPr>
              <a:t>særligt</a:t>
            </a:r>
            <a:r>
              <a:rPr lang="en-US">
                <a:cs typeface="+mn-cs"/>
              </a:rPr>
              <a:t> de </a:t>
            </a:r>
            <a:r>
              <a:rPr lang="en-US" err="1">
                <a:cs typeface="+mn-cs"/>
              </a:rPr>
              <a:t>lagde</a:t>
            </a:r>
            <a:r>
              <a:rPr lang="en-US">
                <a:cs typeface="+mn-cs"/>
              </a:rPr>
              <a:t> </a:t>
            </a:r>
            <a:r>
              <a:rPr lang="en-US" err="1">
                <a:cs typeface="+mn-cs"/>
              </a:rPr>
              <a:t>mærke</a:t>
            </a:r>
            <a:r>
              <a:rPr lang="en-US">
                <a:cs typeface="+mn-cs"/>
              </a:rPr>
              <a:t> </a:t>
            </a:r>
            <a:r>
              <a:rPr lang="en-US" err="1">
                <a:cs typeface="+mn-cs"/>
              </a:rPr>
              <a:t>til</a:t>
            </a:r>
            <a:r>
              <a:rPr lang="en-US">
                <a:cs typeface="+mn-cs"/>
              </a:rPr>
              <a:t> I </a:t>
            </a:r>
            <a:r>
              <a:rPr lang="da-DK" noProof="0">
                <a:cs typeface="+mn-cs"/>
              </a:rPr>
              <a:t>filmen</a:t>
            </a:r>
            <a:r>
              <a:rPr lang="en-US">
                <a:cs typeface="+mn-cs"/>
              </a:rPr>
              <a:t>.</a:t>
            </a:r>
            <a:r>
              <a:rPr lang="en-US"/>
              <a:t> </a:t>
            </a:r>
            <a:endParaRPr lang="en-US">
              <a:cs typeface="Calibri"/>
            </a:endParaRPr>
          </a:p>
          <a:p>
            <a:endParaRPr lang="en-US">
              <a:cs typeface="Calibri"/>
            </a:endParaRPr>
          </a:p>
        </p:txBody>
      </p:sp>
      <p:sp>
        <p:nvSpPr>
          <p:cNvPr id="4" name="Pladsholder til slidenummer 3"/>
          <p:cNvSpPr>
            <a:spLocks noGrp="1"/>
          </p:cNvSpPr>
          <p:nvPr>
            <p:ph type="sldNum" sz="quarter" idx="5"/>
          </p:nvPr>
        </p:nvSpPr>
        <p:spPr/>
        <p:txBody>
          <a:bodyPr/>
          <a:lstStyle/>
          <a:p>
            <a:fld id="{C84B5A64-12C6-4B7A-B59C-B1D56FF2FD69}" type="slidenum">
              <a:rPr lang="da-DK"/>
              <a:t>4</a:t>
            </a:fld>
            <a:endParaRPr lang="da-DK"/>
          </a:p>
        </p:txBody>
      </p:sp>
    </p:spTree>
    <p:extLst>
      <p:ext uri="{BB962C8B-B14F-4D97-AF65-F5344CB8AC3E}">
        <p14:creationId xmlns:p14="http://schemas.microsoft.com/office/powerpoint/2010/main" val="10945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b="0"/>
              <a:t>Skolefravær er ikke noget, der kun opstår i bestemte familier</a:t>
            </a:r>
            <a:r>
              <a:rPr lang="en-US" b="0"/>
              <a:t>. </a:t>
            </a:r>
            <a:r>
              <a:rPr lang="da-DK" b="0"/>
              <a:t>Det kan ske for alle, og man kan derfor ikke tænke, at det ikke kan ramme ens eget barn.</a:t>
            </a:r>
            <a:endParaRPr lang="da-DK">
              <a:cs typeface="Calibri"/>
            </a:endParaRPr>
          </a:p>
          <a:p>
            <a:pPr>
              <a:lnSpc>
                <a:spcPct val="107000"/>
              </a:lnSpc>
              <a:spcAft>
                <a:spcPts val="800"/>
              </a:spcAft>
            </a:pPr>
            <a:endParaRPr lang="da-DK"/>
          </a:p>
          <a:p>
            <a:pPr>
              <a:lnSpc>
                <a:spcPct val="107000"/>
              </a:lnSpc>
              <a:spcAft>
                <a:spcPts val="800"/>
              </a:spcAft>
            </a:pPr>
            <a:r>
              <a:rPr lang="da-DK"/>
              <a:t>Der kan ske forandringer i barnet skoledag med nye lærere, kammerater der flytter, mobning eller uro i klassen, som gør, at det bliver svært at komme. Eller det kan handle om manglende tilhørsforhold til klassen. Fravær kan også udløses af enkeltstående negative livsbegivenheder som f.eks. sygdom eller dødsfald. </a:t>
            </a:r>
            <a:endParaRPr lang="da-DK">
              <a:cs typeface="Calibri"/>
            </a:endParaRPr>
          </a:p>
          <a:p>
            <a:pPr>
              <a:lnSpc>
                <a:spcPct val="107000"/>
              </a:lnSpc>
              <a:spcAft>
                <a:spcPts val="800"/>
              </a:spcAft>
            </a:pPr>
            <a:endParaRPr lang="da-DK">
              <a:cs typeface="Calibri"/>
            </a:endParaRPr>
          </a:p>
          <a:p>
            <a:pPr>
              <a:lnSpc>
                <a:spcPct val="107000"/>
              </a:lnSpc>
              <a:spcAft>
                <a:spcPts val="800"/>
              </a:spcAft>
            </a:pPr>
            <a:r>
              <a:rPr lang="da-DK" b="1">
                <a:cs typeface="Calibri"/>
              </a:rPr>
              <a:t>KLIK for at få eksempler frem</a:t>
            </a:r>
          </a:p>
          <a:p>
            <a:pPr>
              <a:lnSpc>
                <a:spcPct val="107000"/>
              </a:lnSpc>
              <a:spcAft>
                <a:spcPts val="800"/>
              </a:spcAft>
            </a:pPr>
            <a:endParaRPr lang="da-DK"/>
          </a:p>
          <a:p>
            <a:pPr>
              <a:lnSpc>
                <a:spcPct val="107000"/>
              </a:lnSpc>
              <a:spcAft>
                <a:spcPts val="800"/>
              </a:spcAft>
            </a:pPr>
            <a:r>
              <a:rPr lang="da-DK"/>
              <a:t>Børns Vilkårs interviewundersøgelse viser, at der kan ske en gradvis ophobning af små og store årsager, som kan resultere i fravær, og at børnene ofte ikke selv kan forklare årsagerne eller sætte præcist ord på problemet.</a:t>
            </a:r>
            <a:endParaRPr lang="da-DK">
              <a:cs typeface="Calibri"/>
            </a:endParaRPr>
          </a:p>
          <a:p>
            <a:pPr>
              <a:lnSpc>
                <a:spcPct val="107000"/>
              </a:lnSpc>
              <a:spcAft>
                <a:spcPts val="800"/>
              </a:spcAft>
            </a:pPr>
            <a:endParaRPr lang="da-DK"/>
          </a:p>
          <a:p>
            <a:pPr>
              <a:lnSpc>
                <a:spcPct val="107000"/>
              </a:lnSpc>
              <a:spcAft>
                <a:spcPts val="800"/>
              </a:spcAft>
            </a:pPr>
            <a:r>
              <a:rPr lang="da-DK">
                <a:cs typeface="Calibri" panose="020F0502020204030204"/>
              </a:rPr>
              <a:t>Man kan nemt komme til kun at fokusere på ting i den enkelte elev, der har fravær, men der er altid flere årsager. Eleven er en del af et fællesskab og en skolehverdag, og alle de ting omkring eleven er med til at påvirke trivslen og elevens fravær. </a:t>
            </a:r>
          </a:p>
        </p:txBody>
      </p:sp>
      <p:sp>
        <p:nvSpPr>
          <p:cNvPr id="4" name="Pladsholder til slidenummer 3"/>
          <p:cNvSpPr>
            <a:spLocks noGrp="1"/>
          </p:cNvSpPr>
          <p:nvPr>
            <p:ph type="sldNum" sz="quarter" idx="5"/>
          </p:nvPr>
        </p:nvSpPr>
        <p:spPr/>
        <p:txBody>
          <a:bodyPr/>
          <a:lstStyle/>
          <a:p>
            <a:fld id="{4A481B13-126B-484E-B8FB-8D42F2B63E83}" type="slidenum">
              <a:rPr lang="da-DK" smtClean="0"/>
              <a:t>5</a:t>
            </a:fld>
            <a:endParaRPr lang="da-DK"/>
          </a:p>
        </p:txBody>
      </p:sp>
    </p:spTree>
    <p:extLst>
      <p:ext uri="{BB962C8B-B14F-4D97-AF65-F5344CB8AC3E}">
        <p14:creationId xmlns:p14="http://schemas.microsoft.com/office/powerpoint/2010/main" val="356710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Fravær kan være en måde at undgå noget, der er svært på – og så er fraværet altså ikke selve problemet, men barnets løsning på et problem. Det er vigtigt, at de voksne omkring eleven har blik for dette, og ikke begynder at kritisere eleven for fraværet – eleven prøver at hjælpe sig selv ved at blive væk fra skole. </a:t>
            </a:r>
            <a:endParaRPr lang="da-DK">
              <a:cs typeface="Calibri"/>
            </a:endParaRPr>
          </a:p>
          <a:p>
            <a:pPr>
              <a:lnSpc>
                <a:spcPct val="107000"/>
              </a:lnSpc>
              <a:spcAft>
                <a:spcPts val="800"/>
              </a:spcAft>
            </a:pPr>
            <a:endParaRPr lang="da-DK"/>
          </a:p>
          <a:p>
            <a:r>
              <a:rPr lang="da-DK" b="1"/>
              <a:t>KLIK for at få næste punkt frem: </a:t>
            </a:r>
            <a:r>
              <a:rPr lang="da-DK"/>
              <a:t>Børn og unge er "eksperter i eget liv" og det er derfor vigtigt at tale med eleven om hvad skolefraværet er en løsning på og hvordan det kan løses. Eleven har sin helt egen oplevelse, som kun han eller hun kan fortælle om. Det er vigtigt, at en voksen, eleven har tillid til, taler med eleven. I samtalen kan man være nysgerrig på hvordan eleven har det i klassen, hvordan det går med undervisningen og hvordan det går mellem eleven og lærerne i skolen – alle disse har betydning for skolefravær. Man bør også være opmærksom på, om der er forhold derhjemme, der kan have betydning for elevens fravær.</a:t>
            </a:r>
            <a:endParaRPr lang="en-US"/>
          </a:p>
          <a:p>
            <a:pPr>
              <a:lnSpc>
                <a:spcPct val="107000"/>
              </a:lnSpc>
              <a:spcAft>
                <a:spcPts val="800"/>
              </a:spcAft>
            </a:pPr>
            <a:endParaRPr lang="da-DK"/>
          </a:p>
          <a:p>
            <a:r>
              <a:rPr lang="da-DK" b="1"/>
              <a:t>KLIK for at få næste punkt frem: </a:t>
            </a:r>
            <a:r>
              <a:rPr lang="da-DK" b="0"/>
              <a:t>Skolefravær kræver at de forskellige voksne i elevens liv har en god dialog og et godt samarbejde.</a:t>
            </a:r>
            <a:r>
              <a:rPr lang="da-DK"/>
              <a:t> En systematisk indsats kan være, at skolen er god til at registrere alt fravær, så vi opdager det, hvis et barn ofte er væk. At man taler med eleven og sørger for at være nysgerrig på, hvad der foregår i elevens liv, som gør, at fraværet bliver en løsning. At de voksne omkring eleven taler sammen, så vi får et godt samarbejde i gang og vi ved hvad vi hver især skal gøre. Og at man sammen lægger en plan for, hvilke indsatser, vi skal lave for at hjælpe eleven. </a:t>
            </a:r>
            <a:endParaRPr lang="da-DK" b="0">
              <a:cs typeface="Calibri"/>
            </a:endParaRPr>
          </a:p>
          <a:p>
            <a:endParaRPr lang="da-DK" b="0"/>
          </a:p>
          <a:p>
            <a:r>
              <a:rPr lang="da-DK" b="1"/>
              <a:t>KLIK for at få næste punkt frem: </a:t>
            </a:r>
            <a:r>
              <a:rPr lang="da-DK" b="0" u="none"/>
              <a:t>Jo længere tid problemet står på, desto sværere bliver det at vende tilbage til skolen, og der er risiko for at problemet vokser. </a:t>
            </a:r>
            <a:r>
              <a:rPr lang="da-DK"/>
              <a:t>Skolefravær kan ”sætte sig fast”, så det er vigtigt at gøre noget hurtigt. Et barn eller en ung, der har det svært, skal ikke gå og vente på, at de voksne har tid til at hjælpe. </a:t>
            </a:r>
            <a:endParaRPr lang="en-US" b="0"/>
          </a:p>
        </p:txBody>
      </p:sp>
      <p:sp>
        <p:nvSpPr>
          <p:cNvPr id="4" name="Pladsholder til slidenummer 3"/>
          <p:cNvSpPr>
            <a:spLocks noGrp="1"/>
          </p:cNvSpPr>
          <p:nvPr>
            <p:ph type="sldNum" sz="quarter" idx="5"/>
          </p:nvPr>
        </p:nvSpPr>
        <p:spPr/>
        <p:txBody>
          <a:bodyPr/>
          <a:lstStyle/>
          <a:p>
            <a:fld id="{4A481B13-126B-484E-B8FB-8D42F2B63E83}" type="slidenum">
              <a:rPr lang="da-DK" smtClean="0"/>
              <a:t>6</a:t>
            </a:fld>
            <a:endParaRPr lang="da-DK"/>
          </a:p>
        </p:txBody>
      </p:sp>
    </p:spTree>
    <p:extLst>
      <p:ext uri="{BB962C8B-B14F-4D97-AF65-F5344CB8AC3E}">
        <p14:creationId xmlns:p14="http://schemas.microsoft.com/office/powerpoint/2010/main" val="304829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cs typeface="Calibri" panose="020F0502020204030204"/>
              </a:rPr>
              <a:t>Dette citat er fra Amira, en pige fra Børns Vilkårs undersøgelse. Amira er 16 år gammel og har haft perioder med 75 % fravær. Bl.a. pga. sygdom og konflikter med kammerater. Hun er optaget af, at man ikke skal tænke, at fraværende elever ”pjækker”, men forstå, at der altid er en grund til fravær.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Det er derfor vigtigt, at både forældre og skole er nysgerrige på hvad, det handler om, når et barn bliver væk. </a:t>
            </a:r>
          </a:p>
          <a:p>
            <a:pPr>
              <a:lnSpc>
                <a:spcPct val="107000"/>
              </a:lnSpc>
              <a:spcAft>
                <a:spcPts val="800"/>
              </a:spcAft>
            </a:pPr>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7</a:t>
            </a:fld>
            <a:endParaRPr lang="da-DK"/>
          </a:p>
        </p:txBody>
      </p:sp>
    </p:spTree>
    <p:extLst>
      <p:ext uri="{BB962C8B-B14F-4D97-AF65-F5344CB8AC3E}">
        <p14:creationId xmlns:p14="http://schemas.microsoft.com/office/powerpoint/2010/main" val="310146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a:t>Skolefravær udvikler sig ofte gradvist. Det starter ofte med at barnet givet udtryk for fysisk ubehag og protesterer imod at gå i skole, men kommer afsted. Næste skridt kan være, at barnet udebliver fra enkelte timer/enkelte dage, indtil der opstår et længerevarende fravær eller barnet helt holder op med at komme i skole.</a:t>
            </a:r>
            <a:r>
              <a:rPr lang="da-DK">
                <a:cs typeface="Calibri"/>
              </a:rPr>
              <a:t> </a:t>
            </a:r>
          </a:p>
          <a:p>
            <a:endParaRPr lang="da-DK">
              <a:cs typeface="Calibri"/>
            </a:endParaRPr>
          </a:p>
          <a:p>
            <a:r>
              <a:rPr lang="da-DK" err="1">
                <a:cs typeface="Calibri"/>
              </a:rPr>
              <a:t>Slidet</a:t>
            </a:r>
            <a:r>
              <a:rPr lang="da-DK">
                <a:cs typeface="Calibri"/>
              </a:rPr>
              <a:t> viser Kearneys model (2008), som Børns Vilkår har videreudviklet på. Den forklarer de</a:t>
            </a:r>
            <a:r>
              <a:rPr lang="da-DK"/>
              <a:t> forskellige faser i et typisk skolefraværsforløb. </a:t>
            </a:r>
          </a:p>
          <a:p>
            <a:endParaRPr lang="da-DK">
              <a:cs typeface="Calibri"/>
            </a:endParaRPr>
          </a:p>
          <a:p>
            <a:r>
              <a:rPr lang="da-DK">
                <a:cs typeface="Calibri"/>
              </a:rPr>
              <a:t>I starten er det typisk </a:t>
            </a:r>
            <a:r>
              <a:rPr lang="da-DK" b="1">
                <a:cs typeface="Calibri"/>
              </a:rPr>
              <a:t>(KLIK for at få første fase frem)</a:t>
            </a:r>
            <a:r>
              <a:rPr lang="da-DK">
                <a:cs typeface="Calibri"/>
              </a:rPr>
              <a:t>….. Derefter begynder delvist skolefravær </a:t>
            </a:r>
            <a:r>
              <a:rPr lang="da-DK" b="1">
                <a:cs typeface="Calibri"/>
              </a:rPr>
              <a:t>(KLIK for at få fasen frem)</a:t>
            </a:r>
            <a:r>
              <a:rPr lang="da-DK">
                <a:cs typeface="Calibri"/>
              </a:rPr>
              <a:t>…. </a:t>
            </a:r>
            <a:r>
              <a:rPr lang="da-DK" err="1">
                <a:cs typeface="Calibri"/>
              </a:rPr>
              <a:t>Tilsidst</a:t>
            </a:r>
            <a:r>
              <a:rPr lang="da-DK">
                <a:cs typeface="Calibri"/>
              </a:rPr>
              <a:t> kan det ende i Omfattende fravær </a:t>
            </a:r>
            <a:r>
              <a:rPr lang="da-DK" b="1">
                <a:cs typeface="Calibri"/>
              </a:rPr>
              <a:t>(KLIK for at få sidste fase frem).</a:t>
            </a:r>
          </a:p>
          <a:p>
            <a:endParaRPr lang="da-DK"/>
          </a:p>
          <a:p>
            <a:r>
              <a:rPr lang="da-DK"/>
              <a:t>Modellen viser noget af det der sommetider bliver problematisk i samarbejdet mellem skolen og hjemmet, nemlig at skole og hjem vil få øje på skolefraværsproblematikker og mistrivsel på forskellige tidspunkter. Den stiplede linje viser </a:t>
            </a:r>
            <a:r>
              <a:rPr lang="da-DK" b="1"/>
              <a:t>(KLIK for at få linjen frem)</a:t>
            </a:r>
            <a:r>
              <a:rPr lang="da-DK"/>
              <a:t>, at der er forskel på de tegn, der ofte viser sig derhjemme, og de tegn, der viser sig i skolen.</a:t>
            </a:r>
            <a:endParaRPr lang="da-DK">
              <a:cs typeface="Calibri"/>
            </a:endParaRPr>
          </a:p>
          <a:p>
            <a:endParaRPr lang="da-DK"/>
          </a:p>
          <a:p>
            <a:r>
              <a:rPr lang="da-DK"/>
              <a:t>Tit sker der også noget i skolen i tiden op til, at de første konkrete tegn viser sig for en elev. Det kan f.eks. være uro i klassen, mobning, ensomhed, konflikter eller kedsomhed, som eleven måske fortæller om derhjemme. Det er derfor vigtigt med en god dialog mellem hjem og skole. </a:t>
            </a:r>
            <a:endParaRPr lang="da-DK">
              <a:cs typeface="Calibri"/>
            </a:endParaRPr>
          </a:p>
          <a:p>
            <a:endParaRPr lang="da-DK">
              <a:latin typeface="Calibri"/>
              <a:ea typeface="Calibri" panose="020F0502020204030204" pitchFamily="34" charset="0"/>
              <a:cs typeface="Calibri"/>
            </a:endParaRPr>
          </a:p>
          <a:p>
            <a:r>
              <a:rPr lang="da-DK"/>
              <a:t>Børn og unges symptomer kan være diffuse (f.eks. ondt i maven), ligesom symptomer på mistrivsel let kan forveksles med fysisk sygdom. Der er altså god grund til at lytte til børnene, når de fortæller, at de har ondt eller har det svært.</a:t>
            </a:r>
            <a:endParaRPr lang="da-DK">
              <a:cs typeface="Calibri"/>
            </a:endParaRPr>
          </a:p>
          <a:p>
            <a:endParaRPr lang="da-DK"/>
          </a:p>
          <a:p>
            <a:r>
              <a:rPr lang="da-DK"/>
              <a:t>Barnet kan have meget forskellige reaktioner </a:t>
            </a:r>
            <a:r>
              <a:rPr lang="da-DK" b="1"/>
              <a:t>ude og hjemme.</a:t>
            </a:r>
            <a:endParaRPr lang="da-DK"/>
          </a:p>
          <a:p>
            <a:endParaRPr lang="da-DK">
              <a:latin typeface="Calibri"/>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8</a:t>
            </a:fld>
            <a:endParaRPr lang="da-DK"/>
          </a:p>
        </p:txBody>
      </p:sp>
    </p:spTree>
    <p:extLst>
      <p:ext uri="{BB962C8B-B14F-4D97-AF65-F5344CB8AC3E}">
        <p14:creationId xmlns:p14="http://schemas.microsoft.com/office/powerpoint/2010/main" val="54891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en-US" err="1"/>
              <a:t>Børns</a:t>
            </a:r>
            <a:r>
              <a:rPr lang="en-US"/>
              <a:t> </a:t>
            </a:r>
            <a:r>
              <a:rPr lang="en-US" err="1"/>
              <a:t>Vilkårs</a:t>
            </a:r>
            <a:r>
              <a:rPr lang="en-US"/>
              <a:t> </a:t>
            </a:r>
            <a:r>
              <a:rPr lang="en-US" err="1"/>
              <a:t>undersøgelse</a:t>
            </a:r>
            <a:r>
              <a:rPr lang="en-US"/>
              <a:t> </a:t>
            </a:r>
            <a:r>
              <a:rPr lang="en-US" err="1"/>
              <a:t>viser</a:t>
            </a:r>
            <a:r>
              <a:rPr lang="en-US"/>
              <a:t>, at mange </a:t>
            </a:r>
            <a:r>
              <a:rPr lang="en-US" err="1"/>
              <a:t>børn</a:t>
            </a:r>
            <a:r>
              <a:rPr lang="en-US"/>
              <a:t> (66 %) </a:t>
            </a:r>
            <a:r>
              <a:rPr lang="en-US" err="1"/>
              <a:t>fortæller</a:t>
            </a:r>
            <a:r>
              <a:rPr lang="en-US"/>
              <a:t> det </a:t>
            </a:r>
            <a:r>
              <a:rPr lang="en-US" err="1"/>
              <a:t>til</a:t>
            </a:r>
            <a:r>
              <a:rPr lang="en-US"/>
              <a:t> </a:t>
            </a:r>
            <a:r>
              <a:rPr lang="en-US" err="1"/>
              <a:t>forældrene</a:t>
            </a:r>
            <a:r>
              <a:rPr lang="en-US"/>
              <a:t>, </a:t>
            </a:r>
            <a:r>
              <a:rPr lang="en-US" err="1"/>
              <a:t>hvis</a:t>
            </a:r>
            <a:r>
              <a:rPr lang="en-US"/>
              <a:t> de </a:t>
            </a:r>
            <a:r>
              <a:rPr lang="en-US" err="1"/>
              <a:t>har</a:t>
            </a:r>
            <a:r>
              <a:rPr lang="en-US"/>
              <a:t> det </a:t>
            </a:r>
            <a:r>
              <a:rPr lang="en-US" err="1"/>
              <a:t>svært</a:t>
            </a:r>
            <a:r>
              <a:rPr lang="en-US"/>
              <a:t> </a:t>
            </a:r>
            <a:r>
              <a:rPr lang="en-US" err="1"/>
              <a:t>i</a:t>
            </a:r>
            <a:r>
              <a:rPr lang="en-US"/>
              <a:t> </a:t>
            </a:r>
            <a:r>
              <a:rPr lang="en-US" err="1"/>
              <a:t>skolen</a:t>
            </a:r>
            <a:r>
              <a:rPr lang="en-US"/>
              <a:t>. </a:t>
            </a:r>
            <a:r>
              <a:rPr lang="en-US" err="1"/>
              <a:t>Derfor</a:t>
            </a:r>
            <a:r>
              <a:rPr lang="en-US"/>
              <a:t> er det </a:t>
            </a:r>
            <a:r>
              <a:rPr lang="en-US" err="1"/>
              <a:t>vigtigt</a:t>
            </a:r>
            <a:r>
              <a:rPr lang="en-US"/>
              <a:t>, at der er </a:t>
            </a:r>
            <a:r>
              <a:rPr lang="en-US" err="1"/>
              <a:t>en</a:t>
            </a:r>
            <a:r>
              <a:rPr lang="en-US"/>
              <a:t> god dialog </a:t>
            </a:r>
            <a:r>
              <a:rPr lang="en-US" err="1"/>
              <a:t>mellem</a:t>
            </a:r>
            <a:r>
              <a:rPr lang="en-US"/>
              <a:t> </a:t>
            </a:r>
            <a:r>
              <a:rPr lang="en-US" err="1"/>
              <a:t>hjem</a:t>
            </a:r>
            <a:r>
              <a:rPr lang="en-US"/>
              <a:t> </a:t>
            </a:r>
            <a:r>
              <a:rPr lang="en-US" err="1"/>
              <a:t>og</a:t>
            </a:r>
            <a:r>
              <a:rPr lang="en-US"/>
              <a:t> </a:t>
            </a:r>
            <a:r>
              <a:rPr lang="en-US" err="1"/>
              <a:t>skole</a:t>
            </a:r>
            <a:r>
              <a:rPr lang="en-US"/>
              <a:t>, </a:t>
            </a:r>
            <a:r>
              <a:rPr lang="en-US" err="1"/>
              <a:t>så</a:t>
            </a:r>
            <a:r>
              <a:rPr lang="en-US"/>
              <a:t> </a:t>
            </a:r>
            <a:r>
              <a:rPr lang="en-US" err="1"/>
              <a:t>viden</a:t>
            </a:r>
            <a:r>
              <a:rPr lang="en-US"/>
              <a:t> om </a:t>
            </a:r>
            <a:r>
              <a:rPr lang="en-US" err="1"/>
              <a:t>elevernes</a:t>
            </a:r>
            <a:r>
              <a:rPr lang="en-US"/>
              <a:t> </a:t>
            </a:r>
            <a:r>
              <a:rPr lang="en-US" err="1"/>
              <a:t>eventuelle</a:t>
            </a:r>
            <a:r>
              <a:rPr lang="en-US"/>
              <a:t> </a:t>
            </a:r>
            <a:r>
              <a:rPr lang="en-US" err="1"/>
              <a:t>problemer</a:t>
            </a:r>
            <a:r>
              <a:rPr lang="en-US"/>
              <a:t> </a:t>
            </a:r>
            <a:r>
              <a:rPr lang="en-US" err="1"/>
              <a:t>i</a:t>
            </a:r>
            <a:r>
              <a:rPr lang="en-US"/>
              <a:t> </a:t>
            </a:r>
            <a:r>
              <a:rPr lang="en-US" err="1"/>
              <a:t>skolen</a:t>
            </a:r>
            <a:r>
              <a:rPr lang="en-US"/>
              <a:t> </a:t>
            </a:r>
            <a:r>
              <a:rPr lang="en-US" err="1"/>
              <a:t>kommer</a:t>
            </a:r>
            <a:r>
              <a:rPr lang="en-US"/>
              <a:t> hen </a:t>
            </a:r>
            <a:r>
              <a:rPr lang="en-US" err="1"/>
              <a:t>til</a:t>
            </a:r>
            <a:r>
              <a:rPr lang="en-US"/>
              <a:t> dem, der </a:t>
            </a:r>
            <a:r>
              <a:rPr lang="en-US" err="1"/>
              <a:t>arbejder</a:t>
            </a:r>
            <a:r>
              <a:rPr lang="en-US"/>
              <a:t> med </a:t>
            </a:r>
            <a:r>
              <a:rPr lang="en-US" err="1"/>
              <a:t>eleverne</a:t>
            </a:r>
            <a:r>
              <a:rPr lang="en-US"/>
              <a:t> </a:t>
            </a:r>
            <a:r>
              <a:rPr lang="en-US" err="1"/>
              <a:t>i</a:t>
            </a:r>
            <a:r>
              <a:rPr lang="en-US"/>
              <a:t> </a:t>
            </a:r>
            <a:r>
              <a:rPr lang="en-US" err="1"/>
              <a:t>skolen</a:t>
            </a:r>
            <a:r>
              <a:rPr lang="en-US"/>
              <a:t> </a:t>
            </a:r>
            <a:r>
              <a:rPr lang="en-US" err="1"/>
              <a:t>i</a:t>
            </a:r>
            <a:r>
              <a:rPr lang="en-US"/>
              <a:t> </a:t>
            </a:r>
            <a:r>
              <a:rPr lang="en-US" err="1"/>
              <a:t>hverdagen</a:t>
            </a:r>
            <a:r>
              <a:rPr lang="en-US"/>
              <a:t>.</a:t>
            </a:r>
            <a:endParaRPr lang="da-DK" u="sng">
              <a:cs typeface="Calibri"/>
            </a:endParaRPr>
          </a:p>
          <a:p>
            <a:endParaRPr lang="en-US">
              <a:latin typeface="Calibri"/>
              <a:ea typeface="Open Sans"/>
              <a:cs typeface="Calibri"/>
            </a:endParaRPr>
          </a:p>
          <a:p>
            <a:r>
              <a:rPr lang="en-US" sz="1200" b="1">
                <a:latin typeface="Open Sans"/>
                <a:ea typeface="Open Sans"/>
                <a:cs typeface="Open Sans"/>
              </a:rPr>
              <a:t>(KLIK for at </a:t>
            </a:r>
            <a:r>
              <a:rPr lang="en-US" sz="1200" b="1" err="1">
                <a:latin typeface="Open Sans"/>
                <a:ea typeface="Open Sans"/>
                <a:cs typeface="Open Sans"/>
              </a:rPr>
              <a:t>få</a:t>
            </a:r>
            <a:r>
              <a:rPr lang="en-US" sz="1200" b="1">
                <a:latin typeface="Open Sans"/>
                <a:ea typeface="Open Sans"/>
                <a:cs typeface="Open Sans"/>
              </a:rPr>
              <a:t> </a:t>
            </a:r>
            <a:r>
              <a:rPr lang="en-US" sz="1200" b="1" err="1">
                <a:latin typeface="Open Sans"/>
                <a:ea typeface="Open Sans"/>
                <a:cs typeface="Open Sans"/>
              </a:rPr>
              <a:t>næste</a:t>
            </a:r>
            <a:r>
              <a:rPr lang="en-US" sz="1200" b="1">
                <a:latin typeface="Open Sans"/>
                <a:ea typeface="Open Sans"/>
                <a:cs typeface="Open Sans"/>
              </a:rPr>
              <a:t> </a:t>
            </a:r>
            <a:r>
              <a:rPr lang="en-US" sz="1200" b="1" err="1">
                <a:latin typeface="Open Sans"/>
                <a:ea typeface="Open Sans"/>
                <a:cs typeface="Open Sans"/>
              </a:rPr>
              <a:t>punkt</a:t>
            </a:r>
            <a:r>
              <a:rPr lang="en-US" sz="1200" b="1">
                <a:latin typeface="Open Sans"/>
                <a:ea typeface="Open Sans"/>
                <a:cs typeface="Open Sans"/>
              </a:rPr>
              <a:t> </a:t>
            </a:r>
            <a:r>
              <a:rPr lang="en-US" sz="1200" b="1" err="1">
                <a:latin typeface="Open Sans"/>
                <a:ea typeface="Open Sans"/>
                <a:cs typeface="Open Sans"/>
              </a:rPr>
              <a:t>frem</a:t>
            </a:r>
            <a:r>
              <a:rPr lang="en-US" sz="1200" b="1">
                <a:latin typeface="Open Sans"/>
                <a:ea typeface="Open Sans"/>
                <a:cs typeface="Open Sans"/>
              </a:rPr>
              <a:t>): </a:t>
            </a:r>
            <a:r>
              <a:rPr lang="en-US" sz="1200">
                <a:latin typeface="Open Sans"/>
                <a:ea typeface="Open Sans"/>
                <a:cs typeface="Open Sans"/>
              </a:rPr>
              <a:t>Nogle </a:t>
            </a:r>
            <a:r>
              <a:rPr lang="en-US" sz="1200" err="1">
                <a:latin typeface="Open Sans"/>
                <a:ea typeface="Open Sans"/>
                <a:cs typeface="Open Sans"/>
              </a:rPr>
              <a:t>gange</a:t>
            </a:r>
            <a:r>
              <a:rPr lang="en-US" sz="1200">
                <a:latin typeface="Open Sans"/>
                <a:ea typeface="Open Sans"/>
                <a:cs typeface="Open Sans"/>
              </a:rPr>
              <a:t> </a:t>
            </a:r>
            <a:r>
              <a:rPr lang="en-US" sz="1200" err="1">
                <a:latin typeface="Open Sans"/>
                <a:ea typeface="Open Sans"/>
                <a:cs typeface="Open Sans"/>
              </a:rPr>
              <a:t>reagerer</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sz="1200" err="1">
                <a:latin typeface="Open Sans"/>
                <a:ea typeface="Open Sans"/>
                <a:cs typeface="Open Sans"/>
              </a:rPr>
              <a:t>elev</a:t>
            </a:r>
            <a:r>
              <a:rPr lang="en-US" sz="1200">
                <a:latin typeface="Open Sans"/>
                <a:ea typeface="Open Sans"/>
                <a:cs typeface="Open Sans"/>
              </a:rPr>
              <a:t> </a:t>
            </a:r>
            <a:r>
              <a:rPr lang="en-US" sz="1200" err="1">
                <a:latin typeface="Open Sans"/>
                <a:ea typeface="Open Sans"/>
                <a:cs typeface="Open Sans"/>
              </a:rPr>
              <a:t>som</a:t>
            </a:r>
            <a:r>
              <a:rPr lang="en-US" sz="1200">
                <a:latin typeface="Open Sans"/>
                <a:ea typeface="Open Sans"/>
                <a:cs typeface="Open Sans"/>
              </a:rPr>
              <a:t> </a:t>
            </a:r>
            <a:r>
              <a:rPr lang="en-US" sz="1200" err="1">
                <a:latin typeface="Open Sans"/>
                <a:ea typeface="Open Sans"/>
                <a:cs typeface="Open Sans"/>
              </a:rPr>
              <a:t>har</a:t>
            </a:r>
            <a:r>
              <a:rPr lang="en-US" sz="1200">
                <a:latin typeface="Open Sans"/>
                <a:ea typeface="Open Sans"/>
                <a:cs typeface="Open Sans"/>
              </a:rPr>
              <a:t> det </a:t>
            </a:r>
            <a:r>
              <a:rPr lang="en-US" sz="1200" err="1">
                <a:latin typeface="Open Sans"/>
                <a:ea typeface="Open Sans"/>
                <a:cs typeface="Open Sans"/>
              </a:rPr>
              <a:t>svært</a:t>
            </a:r>
            <a:r>
              <a:rPr lang="en-US" sz="1200">
                <a:latin typeface="Open Sans"/>
                <a:ea typeface="Open Sans"/>
                <a:cs typeface="Open Sans"/>
              </a:rPr>
              <a:t> </a:t>
            </a:r>
            <a:r>
              <a:rPr lang="en-US" sz="1200" err="1">
                <a:latin typeface="Open Sans"/>
                <a:ea typeface="Open Sans"/>
                <a:cs typeface="Open Sans"/>
              </a:rPr>
              <a:t>derhjemme</a:t>
            </a:r>
            <a:r>
              <a:rPr lang="en-US" sz="1200">
                <a:latin typeface="Open Sans"/>
                <a:ea typeface="Open Sans"/>
                <a:cs typeface="Open Sans"/>
              </a:rPr>
              <a:t>, </a:t>
            </a:r>
            <a:r>
              <a:rPr lang="en-US" sz="1200" err="1">
                <a:latin typeface="Open Sans"/>
                <a:ea typeface="Open Sans"/>
                <a:cs typeface="Open Sans"/>
              </a:rPr>
              <a:t>mens</a:t>
            </a:r>
            <a:r>
              <a:rPr lang="en-US" sz="1200">
                <a:latin typeface="Open Sans"/>
                <a:ea typeface="Open Sans"/>
                <a:cs typeface="Open Sans"/>
              </a:rPr>
              <a:t> </a:t>
            </a:r>
            <a:r>
              <a:rPr lang="en-US" sz="1200" err="1">
                <a:latin typeface="Open Sans"/>
                <a:ea typeface="Open Sans"/>
                <a:cs typeface="Open Sans"/>
              </a:rPr>
              <a:t>skolen</a:t>
            </a:r>
            <a:r>
              <a:rPr lang="en-US" sz="1200">
                <a:latin typeface="Open Sans"/>
                <a:ea typeface="Open Sans"/>
                <a:cs typeface="Open Sans"/>
              </a:rPr>
              <a:t> </a:t>
            </a:r>
            <a:r>
              <a:rPr lang="en-US" sz="1200" err="1">
                <a:latin typeface="Open Sans"/>
                <a:ea typeface="Open Sans"/>
                <a:cs typeface="Open Sans"/>
              </a:rPr>
              <a:t>ikke</a:t>
            </a:r>
            <a:r>
              <a:rPr lang="en-US" sz="1200">
                <a:latin typeface="Open Sans"/>
                <a:ea typeface="Open Sans"/>
                <a:cs typeface="Open Sans"/>
              </a:rPr>
              <a:t> ser </a:t>
            </a:r>
            <a:r>
              <a:rPr lang="en-US" sz="1200" err="1">
                <a:latin typeface="Open Sans"/>
                <a:ea typeface="Open Sans"/>
                <a:cs typeface="Open Sans"/>
              </a:rPr>
              <a:t>noget</a:t>
            </a:r>
            <a:r>
              <a:rPr lang="en-US" sz="1200">
                <a:latin typeface="Open Sans"/>
                <a:ea typeface="Open Sans"/>
                <a:cs typeface="Open Sans"/>
              </a:rPr>
              <a:t> </a:t>
            </a:r>
            <a:r>
              <a:rPr lang="en-US" sz="1200" err="1">
                <a:latin typeface="Open Sans"/>
                <a:ea typeface="Open Sans"/>
                <a:cs typeface="Open Sans"/>
              </a:rPr>
              <a:t>særligt</a:t>
            </a:r>
            <a:r>
              <a:rPr lang="en-US" sz="1200">
                <a:latin typeface="Open Sans"/>
                <a:ea typeface="Open Sans"/>
                <a:cs typeface="Open Sans"/>
              </a:rPr>
              <a:t>. Andre </a:t>
            </a:r>
            <a:r>
              <a:rPr lang="en-US" sz="1200" err="1">
                <a:latin typeface="Open Sans"/>
                <a:ea typeface="Open Sans"/>
                <a:cs typeface="Open Sans"/>
              </a:rPr>
              <a:t>gange</a:t>
            </a:r>
            <a:r>
              <a:rPr lang="en-US" sz="1200">
                <a:latin typeface="Open Sans"/>
                <a:ea typeface="Open Sans"/>
                <a:cs typeface="Open Sans"/>
              </a:rPr>
              <a:t> </a:t>
            </a:r>
            <a:r>
              <a:rPr lang="en-US" sz="1200" err="1">
                <a:latin typeface="Open Sans"/>
                <a:ea typeface="Open Sans"/>
                <a:cs typeface="Open Sans"/>
              </a:rPr>
              <a:t>reagerer</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sz="1200" err="1">
                <a:latin typeface="Open Sans"/>
                <a:ea typeface="Open Sans"/>
                <a:cs typeface="Open Sans"/>
              </a:rPr>
              <a:t>elev</a:t>
            </a:r>
            <a:r>
              <a:rPr lang="en-US" sz="1200">
                <a:latin typeface="Open Sans"/>
                <a:ea typeface="Open Sans"/>
                <a:cs typeface="Open Sans"/>
              </a:rPr>
              <a:t> </a:t>
            </a:r>
            <a:r>
              <a:rPr lang="en-US" sz="1200" err="1">
                <a:latin typeface="Open Sans"/>
                <a:ea typeface="Open Sans"/>
                <a:cs typeface="Open Sans"/>
              </a:rPr>
              <a:t>i</a:t>
            </a:r>
            <a:r>
              <a:rPr lang="en-US" sz="1200">
                <a:latin typeface="Open Sans"/>
                <a:ea typeface="Open Sans"/>
                <a:cs typeface="Open Sans"/>
              </a:rPr>
              <a:t> </a:t>
            </a:r>
            <a:r>
              <a:rPr lang="en-US" sz="1200" err="1">
                <a:latin typeface="Open Sans"/>
                <a:ea typeface="Open Sans"/>
                <a:cs typeface="Open Sans"/>
              </a:rPr>
              <a:t>skolen</a:t>
            </a:r>
            <a:r>
              <a:rPr lang="en-US" sz="1200">
                <a:latin typeface="Open Sans"/>
                <a:ea typeface="Open Sans"/>
                <a:cs typeface="Open Sans"/>
              </a:rPr>
              <a:t>, </a:t>
            </a:r>
            <a:r>
              <a:rPr lang="en-US" sz="1200" err="1">
                <a:latin typeface="Open Sans"/>
                <a:ea typeface="Open Sans"/>
                <a:cs typeface="Open Sans"/>
              </a:rPr>
              <a:t>mens</a:t>
            </a:r>
            <a:r>
              <a:rPr lang="en-US" sz="1200">
                <a:latin typeface="Open Sans"/>
                <a:ea typeface="Open Sans"/>
                <a:cs typeface="Open Sans"/>
              </a:rPr>
              <a:t> </a:t>
            </a:r>
            <a:r>
              <a:rPr lang="en-US" sz="1200" err="1">
                <a:latin typeface="Open Sans"/>
                <a:ea typeface="Open Sans"/>
                <a:cs typeface="Open Sans"/>
              </a:rPr>
              <a:t>forældrene</a:t>
            </a:r>
            <a:r>
              <a:rPr lang="en-US" sz="1200">
                <a:latin typeface="Open Sans"/>
                <a:ea typeface="Open Sans"/>
                <a:cs typeface="Open Sans"/>
              </a:rPr>
              <a:t> </a:t>
            </a:r>
            <a:r>
              <a:rPr lang="en-US" sz="1200" err="1">
                <a:latin typeface="Open Sans"/>
                <a:ea typeface="Open Sans"/>
                <a:cs typeface="Open Sans"/>
              </a:rPr>
              <a:t>tror</a:t>
            </a:r>
            <a:r>
              <a:rPr lang="en-US" sz="1200">
                <a:latin typeface="Open Sans"/>
                <a:ea typeface="Open Sans"/>
                <a:cs typeface="Open Sans"/>
              </a:rPr>
              <a:t>, at alt er </a:t>
            </a:r>
            <a:r>
              <a:rPr lang="en-US" sz="1200" err="1">
                <a:latin typeface="Open Sans"/>
                <a:ea typeface="Open Sans"/>
                <a:cs typeface="Open Sans"/>
              </a:rPr>
              <a:t>fint</a:t>
            </a:r>
            <a:r>
              <a:rPr lang="en-US" sz="1200">
                <a:latin typeface="Open Sans"/>
                <a:ea typeface="Open Sans"/>
                <a:cs typeface="Open Sans"/>
              </a:rPr>
              <a:t>. </a:t>
            </a:r>
            <a:r>
              <a:rPr lang="en-US" sz="1200" err="1">
                <a:latin typeface="Open Sans"/>
                <a:ea typeface="Open Sans"/>
                <a:cs typeface="Open Sans"/>
              </a:rPr>
              <a:t>Både</a:t>
            </a:r>
            <a:r>
              <a:rPr lang="en-US" sz="1200">
                <a:latin typeface="Open Sans"/>
                <a:ea typeface="Open Sans"/>
                <a:cs typeface="Open Sans"/>
              </a:rPr>
              <a:t> </a:t>
            </a:r>
            <a:r>
              <a:rPr lang="en-US" sz="1200" err="1">
                <a:latin typeface="Open Sans"/>
                <a:ea typeface="Open Sans"/>
                <a:cs typeface="Open Sans"/>
              </a:rPr>
              <a:t>skole</a:t>
            </a:r>
            <a:r>
              <a:rPr lang="en-US" sz="1200">
                <a:latin typeface="Open Sans"/>
                <a:ea typeface="Open Sans"/>
                <a:cs typeface="Open Sans"/>
              </a:rPr>
              <a:t> </a:t>
            </a:r>
            <a:r>
              <a:rPr lang="en-US" sz="1200" err="1">
                <a:latin typeface="Open Sans"/>
                <a:ea typeface="Open Sans"/>
                <a:cs typeface="Open Sans"/>
              </a:rPr>
              <a:t>og</a:t>
            </a:r>
            <a:r>
              <a:rPr lang="en-US" sz="1200">
                <a:latin typeface="Open Sans"/>
                <a:ea typeface="Open Sans"/>
                <a:cs typeface="Open Sans"/>
              </a:rPr>
              <a:t> </a:t>
            </a:r>
            <a:r>
              <a:rPr lang="en-US" sz="1200" err="1">
                <a:latin typeface="Open Sans"/>
                <a:ea typeface="Open Sans"/>
                <a:cs typeface="Open Sans"/>
              </a:rPr>
              <a:t>hjem</a:t>
            </a:r>
            <a:r>
              <a:rPr lang="en-US" sz="1200">
                <a:latin typeface="Open Sans"/>
                <a:ea typeface="Open Sans"/>
                <a:cs typeface="Open Sans"/>
              </a:rPr>
              <a:t> ser </a:t>
            </a:r>
            <a:r>
              <a:rPr lang="en-US" sz="1200" err="1">
                <a:latin typeface="Open Sans"/>
                <a:ea typeface="Open Sans"/>
                <a:cs typeface="Open Sans"/>
              </a:rPr>
              <a:t>noget</a:t>
            </a:r>
            <a:r>
              <a:rPr lang="en-US" sz="1200">
                <a:latin typeface="Open Sans"/>
                <a:ea typeface="Open Sans"/>
                <a:cs typeface="Open Sans"/>
              </a:rPr>
              <a:t>, de </a:t>
            </a:r>
            <a:r>
              <a:rPr lang="en-US" sz="1200" err="1">
                <a:latin typeface="Open Sans"/>
                <a:ea typeface="Open Sans"/>
                <a:cs typeface="Open Sans"/>
              </a:rPr>
              <a:t>andre</a:t>
            </a:r>
            <a:r>
              <a:rPr lang="en-US" sz="1200">
                <a:latin typeface="Open Sans"/>
                <a:ea typeface="Open Sans"/>
                <a:cs typeface="Open Sans"/>
              </a:rPr>
              <a:t> </a:t>
            </a:r>
            <a:r>
              <a:rPr lang="en-US" sz="1200" err="1">
                <a:latin typeface="Open Sans"/>
                <a:ea typeface="Open Sans"/>
                <a:cs typeface="Open Sans"/>
              </a:rPr>
              <a:t>ikke</a:t>
            </a:r>
            <a:r>
              <a:rPr lang="en-US" sz="1200">
                <a:latin typeface="Open Sans"/>
                <a:ea typeface="Open Sans"/>
                <a:cs typeface="Open Sans"/>
              </a:rPr>
              <a:t> ser </a:t>
            </a:r>
            <a:r>
              <a:rPr lang="en-US" sz="1200" err="1">
                <a:latin typeface="Open Sans"/>
                <a:ea typeface="Open Sans"/>
                <a:cs typeface="Open Sans"/>
              </a:rPr>
              <a:t>og</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err="1">
                <a:latin typeface="Open Sans"/>
                <a:ea typeface="Open Sans"/>
                <a:cs typeface="Open Sans"/>
              </a:rPr>
              <a:t>positiv</a:t>
            </a:r>
            <a:r>
              <a:rPr lang="en-US" sz="1200">
                <a:latin typeface="Open Sans"/>
                <a:ea typeface="Open Sans"/>
                <a:cs typeface="Open Sans"/>
              </a:rPr>
              <a:t> dialog er </a:t>
            </a:r>
            <a:r>
              <a:rPr lang="en-US" sz="1200" err="1">
                <a:latin typeface="Open Sans"/>
                <a:ea typeface="Open Sans"/>
                <a:cs typeface="Open Sans"/>
              </a:rPr>
              <a:t>vigtig</a:t>
            </a:r>
            <a:r>
              <a:rPr lang="en-US" sz="1200">
                <a:latin typeface="Open Sans"/>
                <a:ea typeface="Open Sans"/>
                <a:cs typeface="Open Sans"/>
              </a:rPr>
              <a:t> for </a:t>
            </a:r>
            <a:r>
              <a:rPr lang="en-US" sz="1200" err="1">
                <a:latin typeface="Open Sans"/>
                <a:ea typeface="Open Sans"/>
                <a:cs typeface="Open Sans"/>
              </a:rPr>
              <a:t>barnets</a:t>
            </a:r>
            <a:r>
              <a:rPr lang="en-US" sz="1200">
                <a:latin typeface="Open Sans"/>
                <a:ea typeface="Open Sans"/>
                <a:cs typeface="Open Sans"/>
              </a:rPr>
              <a:t> </a:t>
            </a:r>
            <a:r>
              <a:rPr lang="en-US" sz="1200" err="1">
                <a:latin typeface="Open Sans"/>
                <a:ea typeface="Open Sans"/>
                <a:cs typeface="Open Sans"/>
              </a:rPr>
              <a:t>trivsel</a:t>
            </a:r>
            <a:r>
              <a:rPr lang="en-US" sz="1200">
                <a:latin typeface="Open Sans"/>
                <a:ea typeface="Open Sans"/>
                <a:cs typeface="Open Sans"/>
              </a:rPr>
              <a:t>.</a:t>
            </a:r>
            <a:r>
              <a:rPr lang="en-US">
                <a:latin typeface="Open Sans"/>
                <a:ea typeface="Open Sans"/>
                <a:cs typeface="Open Sans"/>
              </a:rPr>
              <a:t> </a:t>
            </a:r>
          </a:p>
          <a:p>
            <a:endParaRPr lang="en-US">
              <a:latin typeface="Open Sans"/>
              <a:ea typeface="Open Sans"/>
              <a:cs typeface="Open Sans"/>
            </a:endParaRPr>
          </a:p>
          <a:p>
            <a:r>
              <a:rPr lang="en-US" sz="1200" b="1">
                <a:latin typeface="Open Sans"/>
                <a:ea typeface="Open Sans"/>
                <a:cs typeface="Open Sans"/>
              </a:rPr>
              <a:t>(KLIK for at </a:t>
            </a:r>
            <a:r>
              <a:rPr lang="en-US" sz="1200" b="1" err="1">
                <a:latin typeface="Open Sans"/>
                <a:ea typeface="Open Sans"/>
                <a:cs typeface="Open Sans"/>
              </a:rPr>
              <a:t>få</a:t>
            </a:r>
            <a:r>
              <a:rPr lang="en-US" sz="1200" b="1">
                <a:latin typeface="Open Sans"/>
                <a:ea typeface="Open Sans"/>
                <a:cs typeface="Open Sans"/>
              </a:rPr>
              <a:t> </a:t>
            </a:r>
            <a:r>
              <a:rPr lang="en-US" sz="1200" b="1" err="1">
                <a:latin typeface="Open Sans"/>
                <a:ea typeface="Open Sans"/>
                <a:cs typeface="Open Sans"/>
              </a:rPr>
              <a:t>næste</a:t>
            </a:r>
            <a:r>
              <a:rPr lang="en-US" sz="1200" b="1">
                <a:latin typeface="Open Sans"/>
                <a:ea typeface="Open Sans"/>
                <a:cs typeface="Open Sans"/>
              </a:rPr>
              <a:t> </a:t>
            </a:r>
            <a:r>
              <a:rPr lang="en-US" sz="1200" b="1" err="1">
                <a:latin typeface="Open Sans"/>
                <a:ea typeface="Open Sans"/>
                <a:cs typeface="Open Sans"/>
              </a:rPr>
              <a:t>punkt</a:t>
            </a:r>
            <a:r>
              <a:rPr lang="en-US" sz="1200" b="1">
                <a:latin typeface="Open Sans"/>
                <a:ea typeface="Open Sans"/>
                <a:cs typeface="Open Sans"/>
              </a:rPr>
              <a:t> </a:t>
            </a:r>
            <a:r>
              <a:rPr lang="en-US" sz="1200" b="1" err="1">
                <a:latin typeface="Open Sans"/>
                <a:ea typeface="Open Sans"/>
                <a:cs typeface="Open Sans"/>
              </a:rPr>
              <a:t>frem</a:t>
            </a:r>
            <a:r>
              <a:rPr lang="en-US" sz="1200" b="1">
                <a:latin typeface="Open Sans"/>
                <a:ea typeface="Open Sans"/>
                <a:cs typeface="Open Sans"/>
              </a:rPr>
              <a:t>): </a:t>
            </a:r>
            <a:r>
              <a:rPr lang="en-US">
                <a:latin typeface="Open Sans"/>
                <a:ea typeface="Open Sans"/>
                <a:cs typeface="Open Sans"/>
              </a:rPr>
              <a:t>Gode </a:t>
            </a:r>
            <a:r>
              <a:rPr lang="en-US" err="1">
                <a:latin typeface="Open Sans"/>
                <a:ea typeface="Open Sans"/>
                <a:cs typeface="Open Sans"/>
              </a:rPr>
              <a:t>relationer</a:t>
            </a:r>
            <a:r>
              <a:rPr lang="en-US">
                <a:latin typeface="Open Sans"/>
                <a:ea typeface="Open Sans"/>
                <a:cs typeface="Open Sans"/>
              </a:rPr>
              <a:t> </a:t>
            </a:r>
            <a:r>
              <a:rPr lang="en-US" err="1">
                <a:latin typeface="Open Sans"/>
                <a:ea typeface="Open Sans"/>
                <a:cs typeface="Open Sans"/>
              </a:rPr>
              <a:t>mellem</a:t>
            </a:r>
            <a:r>
              <a:rPr lang="en-US">
                <a:latin typeface="Open Sans"/>
                <a:ea typeface="Open Sans"/>
                <a:cs typeface="Open Sans"/>
              </a:rPr>
              <a:t> de </a:t>
            </a:r>
            <a:r>
              <a:rPr lang="en-US" err="1">
                <a:latin typeface="Open Sans"/>
                <a:ea typeface="Open Sans"/>
                <a:cs typeface="Open Sans"/>
              </a:rPr>
              <a:t>voksne</a:t>
            </a:r>
            <a:r>
              <a:rPr lang="en-US">
                <a:latin typeface="Open Sans"/>
                <a:ea typeface="Open Sans"/>
                <a:cs typeface="Open Sans"/>
              </a:rPr>
              <a:t> </a:t>
            </a:r>
            <a:r>
              <a:rPr lang="en-US" err="1">
                <a:latin typeface="Open Sans"/>
                <a:ea typeface="Open Sans"/>
                <a:cs typeface="Open Sans"/>
              </a:rPr>
              <a:t>omkring</a:t>
            </a:r>
            <a:r>
              <a:rPr lang="en-US">
                <a:latin typeface="Open Sans"/>
                <a:ea typeface="Open Sans"/>
                <a:cs typeface="Open Sans"/>
              </a:rPr>
              <a:t> eleven, er </a:t>
            </a:r>
            <a:r>
              <a:rPr lang="en-US" err="1">
                <a:latin typeface="Open Sans"/>
                <a:ea typeface="Open Sans"/>
                <a:cs typeface="Open Sans"/>
              </a:rPr>
              <a:t>godt</a:t>
            </a:r>
            <a:r>
              <a:rPr lang="en-US">
                <a:latin typeface="Open Sans"/>
                <a:ea typeface="Open Sans"/>
                <a:cs typeface="Open Sans"/>
              </a:rPr>
              <a:t> for elevens </a:t>
            </a:r>
            <a:r>
              <a:rPr lang="en-US" err="1">
                <a:latin typeface="Open Sans"/>
                <a:ea typeface="Open Sans"/>
                <a:cs typeface="Open Sans"/>
              </a:rPr>
              <a:t>oplevelse</a:t>
            </a:r>
            <a:r>
              <a:rPr lang="en-US">
                <a:latin typeface="Open Sans"/>
                <a:ea typeface="Open Sans"/>
                <a:cs typeface="Open Sans"/>
              </a:rPr>
              <a:t> </a:t>
            </a:r>
            <a:r>
              <a:rPr lang="en-US" err="1">
                <a:latin typeface="Open Sans"/>
                <a:ea typeface="Open Sans"/>
                <a:cs typeface="Open Sans"/>
              </a:rPr>
              <a:t>af</a:t>
            </a:r>
            <a:r>
              <a:rPr lang="en-US">
                <a:latin typeface="Open Sans"/>
                <a:ea typeface="Open Sans"/>
                <a:cs typeface="Open Sans"/>
              </a:rPr>
              <a:t> at </a:t>
            </a:r>
            <a:r>
              <a:rPr lang="en-US" err="1">
                <a:latin typeface="Open Sans"/>
                <a:ea typeface="Open Sans"/>
                <a:cs typeface="Open Sans"/>
              </a:rPr>
              <a:t>høre</a:t>
            </a:r>
            <a:r>
              <a:rPr lang="en-US">
                <a:latin typeface="Open Sans"/>
                <a:ea typeface="Open Sans"/>
                <a:cs typeface="Open Sans"/>
              </a:rPr>
              <a:t> </a:t>
            </a:r>
            <a:r>
              <a:rPr lang="en-US" err="1">
                <a:latin typeface="Open Sans"/>
                <a:ea typeface="Open Sans"/>
                <a:cs typeface="Open Sans"/>
              </a:rPr>
              <a:t>til</a:t>
            </a:r>
            <a:r>
              <a:rPr lang="en-US">
                <a:latin typeface="Open Sans"/>
                <a:ea typeface="Open Sans"/>
                <a:cs typeface="Open Sans"/>
              </a:rPr>
              <a:t> </a:t>
            </a:r>
            <a:r>
              <a:rPr lang="en-US" err="1">
                <a:latin typeface="Open Sans"/>
                <a:ea typeface="Open Sans"/>
                <a:cs typeface="Open Sans"/>
              </a:rPr>
              <a:t>i</a:t>
            </a:r>
            <a:r>
              <a:rPr lang="en-US">
                <a:latin typeface="Open Sans"/>
                <a:ea typeface="Open Sans"/>
                <a:cs typeface="Open Sans"/>
              </a:rPr>
              <a:t> </a:t>
            </a:r>
            <a:r>
              <a:rPr lang="en-US" err="1">
                <a:latin typeface="Open Sans"/>
                <a:ea typeface="Open Sans"/>
                <a:cs typeface="Open Sans"/>
              </a:rPr>
              <a:t>skolens</a:t>
            </a:r>
            <a:r>
              <a:rPr lang="en-US">
                <a:latin typeface="Open Sans"/>
                <a:ea typeface="Open Sans"/>
                <a:cs typeface="Open Sans"/>
              </a:rPr>
              <a:t> </a:t>
            </a:r>
            <a:r>
              <a:rPr lang="en-US" err="1">
                <a:latin typeface="Open Sans"/>
                <a:ea typeface="Open Sans"/>
                <a:cs typeface="Open Sans"/>
              </a:rPr>
              <a:t>fællesskab</a:t>
            </a:r>
            <a:r>
              <a:rPr lang="en-US">
                <a:latin typeface="Open Sans"/>
                <a:ea typeface="Open Sans"/>
                <a:cs typeface="Open Sans"/>
              </a:rPr>
              <a:t>. </a:t>
            </a:r>
          </a:p>
          <a:p>
            <a:endParaRPr lang="en-US">
              <a:latin typeface="Open Sans"/>
              <a:ea typeface="Open Sans"/>
              <a:cs typeface="Open Sans"/>
            </a:endParaRPr>
          </a:p>
          <a:p>
            <a:pPr>
              <a:buFont typeface="Arial" panose="020B0604020202020204" pitchFamily="34" charset="0"/>
            </a:pPr>
            <a:r>
              <a:rPr lang="en-US" err="1">
                <a:cs typeface="Calibri"/>
              </a:rPr>
              <a:t>Når</a:t>
            </a:r>
            <a:r>
              <a:rPr lang="en-US">
                <a:cs typeface="Calibri"/>
              </a:rPr>
              <a:t> </a:t>
            </a:r>
            <a:r>
              <a:rPr lang="en-US" err="1">
                <a:cs typeface="Calibri"/>
              </a:rPr>
              <a:t>hjemmet</a:t>
            </a:r>
            <a:r>
              <a:rPr lang="en-US">
                <a:cs typeface="Calibri"/>
              </a:rPr>
              <a:t> </a:t>
            </a:r>
            <a:r>
              <a:rPr lang="en-US" err="1">
                <a:cs typeface="Calibri"/>
              </a:rPr>
              <a:t>og</a:t>
            </a:r>
            <a:r>
              <a:rPr lang="en-US">
                <a:cs typeface="Calibri"/>
              </a:rPr>
              <a:t> </a:t>
            </a:r>
            <a:r>
              <a:rPr lang="en-US" err="1">
                <a:cs typeface="Calibri"/>
              </a:rPr>
              <a:t>skolen</a:t>
            </a:r>
            <a:r>
              <a:rPr lang="en-US">
                <a:cs typeface="Calibri"/>
              </a:rPr>
              <a:t> </a:t>
            </a:r>
            <a:r>
              <a:rPr lang="en-US" err="1">
                <a:cs typeface="Calibri"/>
              </a:rPr>
              <a:t>drøfter</a:t>
            </a:r>
            <a:r>
              <a:rPr lang="en-US">
                <a:cs typeface="Calibri"/>
              </a:rPr>
              <a:t> </a:t>
            </a:r>
            <a:r>
              <a:rPr lang="en-US" err="1">
                <a:cs typeface="Calibri"/>
              </a:rPr>
              <a:t>hvordan</a:t>
            </a:r>
            <a:r>
              <a:rPr lang="en-US">
                <a:cs typeface="Calibri"/>
              </a:rPr>
              <a:t> de </a:t>
            </a:r>
            <a:r>
              <a:rPr lang="en-US" err="1">
                <a:cs typeface="Calibri"/>
              </a:rPr>
              <a:t>sammen</a:t>
            </a:r>
            <a:r>
              <a:rPr lang="en-US">
                <a:cs typeface="Calibri"/>
              </a:rPr>
              <a:t> </a:t>
            </a:r>
            <a:r>
              <a:rPr lang="en-US" err="1">
                <a:cs typeface="Calibri"/>
              </a:rPr>
              <a:t>kan</a:t>
            </a:r>
            <a:r>
              <a:rPr lang="en-US">
                <a:cs typeface="Calibri"/>
              </a:rPr>
              <a:t> </a:t>
            </a:r>
            <a:r>
              <a:rPr lang="en-US" err="1">
                <a:cs typeface="Calibri"/>
              </a:rPr>
              <a:t>hjælpe</a:t>
            </a:r>
            <a:r>
              <a:rPr lang="en-US">
                <a:cs typeface="Calibri" panose="020F0502020204030204"/>
              </a:rPr>
              <a:t> </a:t>
            </a:r>
            <a:r>
              <a:rPr lang="en-US" err="1">
                <a:cs typeface="Calibri" panose="020F0502020204030204"/>
              </a:rPr>
              <a:t>en</a:t>
            </a:r>
            <a:r>
              <a:rPr lang="en-US">
                <a:cs typeface="Calibri" panose="020F0502020204030204"/>
              </a:rPr>
              <a:t> </a:t>
            </a:r>
            <a:r>
              <a:rPr lang="en-US" err="1">
                <a:cs typeface="Calibri" panose="020F0502020204030204"/>
              </a:rPr>
              <a:t>elev</a:t>
            </a:r>
            <a:r>
              <a:rPr lang="en-US">
                <a:cs typeface="Calibri" panose="020F0502020204030204"/>
              </a:rPr>
              <a:t>, der </a:t>
            </a:r>
            <a:r>
              <a:rPr lang="en-US" err="1">
                <a:cs typeface="Calibri" panose="020F0502020204030204"/>
              </a:rPr>
              <a:t>har</a:t>
            </a:r>
            <a:r>
              <a:rPr lang="en-US">
                <a:cs typeface="Calibri" panose="020F0502020204030204"/>
              </a:rPr>
              <a:t> det </a:t>
            </a:r>
            <a:r>
              <a:rPr lang="en-US" err="1">
                <a:cs typeface="Calibri" panose="020F0502020204030204"/>
              </a:rPr>
              <a:t>svært</a:t>
            </a:r>
            <a:r>
              <a:rPr lang="en-US">
                <a:cs typeface="Calibri" panose="020F0502020204030204"/>
              </a:rPr>
              <a:t>, </a:t>
            </a:r>
            <a:r>
              <a:rPr lang="en-US" err="1">
                <a:cs typeface="Calibri" panose="020F0502020204030204"/>
              </a:rPr>
              <a:t>kan</a:t>
            </a:r>
            <a:r>
              <a:rPr lang="en-US">
                <a:cs typeface="Calibri" panose="020F0502020204030204"/>
              </a:rPr>
              <a:t> det </a:t>
            </a:r>
            <a:r>
              <a:rPr lang="en-US" err="1">
                <a:cs typeface="Calibri" panose="020F0502020204030204"/>
              </a:rPr>
              <a:t>være</a:t>
            </a:r>
            <a:r>
              <a:rPr lang="en-US">
                <a:cs typeface="Calibri" panose="020F0502020204030204"/>
              </a:rPr>
              <a:t> </a:t>
            </a:r>
            <a:r>
              <a:rPr lang="en-US" err="1">
                <a:cs typeface="Calibri" panose="020F0502020204030204"/>
              </a:rPr>
              <a:t>en</a:t>
            </a:r>
            <a:r>
              <a:rPr lang="en-US">
                <a:cs typeface="Calibri" panose="020F0502020204030204"/>
              </a:rPr>
              <a:t> god ide at </a:t>
            </a:r>
            <a:r>
              <a:rPr lang="en-US" err="1">
                <a:cs typeface="Calibri" panose="020F0502020204030204"/>
              </a:rPr>
              <a:t>kigge</a:t>
            </a:r>
            <a:r>
              <a:rPr lang="en-US">
                <a:cs typeface="Calibri" panose="020F0502020204030204"/>
              </a:rPr>
              <a:t> </a:t>
            </a:r>
            <a:r>
              <a:rPr lang="en-US" err="1">
                <a:cs typeface="Calibri" panose="020F0502020204030204"/>
              </a:rPr>
              <a:t>på</a:t>
            </a:r>
            <a:r>
              <a:rPr lang="en-US">
                <a:cs typeface="Calibri" panose="020F0502020204030204"/>
              </a:rPr>
              <a:t>, </a:t>
            </a:r>
            <a:r>
              <a:rPr lang="en-US" err="1">
                <a:cs typeface="Calibri" panose="020F0502020204030204"/>
              </a:rPr>
              <a:t>hvordan</a:t>
            </a:r>
            <a:r>
              <a:rPr lang="en-US">
                <a:cs typeface="Calibri" panose="020F0502020204030204"/>
              </a:rPr>
              <a:t> eleven </a:t>
            </a:r>
            <a:r>
              <a:rPr lang="en-US" err="1">
                <a:cs typeface="Calibri" panose="020F0502020204030204"/>
              </a:rPr>
              <a:t>har</a:t>
            </a:r>
            <a:r>
              <a:rPr lang="en-US">
                <a:cs typeface="Calibri" panose="020F0502020204030204"/>
              </a:rPr>
              <a:t> det </a:t>
            </a:r>
            <a:r>
              <a:rPr lang="en-US" err="1">
                <a:cs typeface="Calibri" panose="020F0502020204030204"/>
              </a:rPr>
              <a:t>derhjemme</a:t>
            </a:r>
            <a:r>
              <a:rPr lang="en-US">
                <a:cs typeface="Calibri" panose="020F0502020204030204"/>
              </a:rPr>
              <a:t> </a:t>
            </a:r>
            <a:r>
              <a:rPr lang="en-US" err="1">
                <a:cs typeface="Calibri" panose="020F0502020204030204"/>
              </a:rPr>
              <a:t>og</a:t>
            </a:r>
            <a:r>
              <a:rPr lang="en-US">
                <a:cs typeface="Calibri" panose="020F0502020204030204"/>
              </a:rPr>
              <a:t> </a:t>
            </a:r>
            <a:r>
              <a:rPr lang="en-US" err="1">
                <a:cs typeface="Calibri" panose="020F0502020204030204"/>
              </a:rPr>
              <a:t>i</a:t>
            </a:r>
            <a:r>
              <a:rPr lang="en-US">
                <a:cs typeface="Calibri" panose="020F0502020204030204"/>
              </a:rPr>
              <a:t> </a:t>
            </a:r>
            <a:r>
              <a:rPr lang="en-US" err="1">
                <a:cs typeface="Calibri" panose="020F0502020204030204"/>
              </a:rPr>
              <a:t>skole</a:t>
            </a:r>
            <a:r>
              <a:rPr lang="en-US">
                <a:cs typeface="Calibri" panose="020F0502020204030204"/>
              </a:rPr>
              <a:t>.</a:t>
            </a:r>
            <a:endParaRPr lang="en-US" u="sng">
              <a:latin typeface="Open Sans"/>
              <a:ea typeface="Open Sans"/>
              <a:cs typeface="Open Sans"/>
            </a:endParaRPr>
          </a:p>
          <a:p>
            <a:r>
              <a:rPr lang="en-US">
                <a:cs typeface="Calibri" panose="020F0502020204030204"/>
              </a:rPr>
              <a:t> </a:t>
            </a:r>
            <a:endParaRPr lang="en-US" u="sng">
              <a:latin typeface="Open Sans"/>
              <a:ea typeface="Open Sans"/>
              <a:cs typeface="Open Sans"/>
            </a:endParaRPr>
          </a:p>
          <a:p>
            <a:pPr marL="1200150" lvl="2" indent="-285750">
              <a:lnSpc>
                <a:spcPct val="90000"/>
              </a:lnSpc>
              <a:spcBef>
                <a:spcPts val="500"/>
              </a:spcBef>
              <a:buFont typeface="Arial,Sans-Serif"/>
              <a:buChar char="•"/>
            </a:pPr>
            <a:r>
              <a:rPr lang="en-US" err="1"/>
              <a:t>Hvor</a:t>
            </a:r>
            <a:r>
              <a:rPr lang="en-US"/>
              <a:t> </a:t>
            </a:r>
            <a:r>
              <a:rPr lang="en-US" err="1"/>
              <a:t>lykkes</a:t>
            </a:r>
            <a:r>
              <a:rPr lang="en-US"/>
              <a:t> </a:t>
            </a:r>
            <a:r>
              <a:rPr lang="en-US" err="1"/>
              <a:t>noget</a:t>
            </a:r>
            <a:r>
              <a:rPr lang="en-US"/>
              <a:t> </a:t>
            </a:r>
            <a:r>
              <a:rPr lang="en-US" err="1"/>
              <a:t>bedst</a:t>
            </a:r>
            <a:r>
              <a:rPr lang="en-US"/>
              <a:t>?</a:t>
            </a:r>
            <a:endParaRPr lang="en-US">
              <a:cs typeface="Calibri"/>
            </a:endParaRPr>
          </a:p>
          <a:p>
            <a:pPr marL="1200150" lvl="2" indent="-285750">
              <a:lnSpc>
                <a:spcPct val="90000"/>
              </a:lnSpc>
              <a:spcBef>
                <a:spcPts val="500"/>
              </a:spcBef>
              <a:buFont typeface="Arial,Sans-Serif"/>
              <a:buChar char="•"/>
            </a:pPr>
            <a:r>
              <a:rPr lang="en-US"/>
              <a:t>Kan vi </a:t>
            </a:r>
            <a:r>
              <a:rPr lang="en-US" err="1"/>
              <a:t>gøre</a:t>
            </a:r>
            <a:r>
              <a:rPr lang="en-US"/>
              <a:t> mere </a:t>
            </a:r>
            <a:r>
              <a:rPr lang="en-US" err="1"/>
              <a:t>af</a:t>
            </a:r>
            <a:r>
              <a:rPr lang="en-US"/>
              <a:t> det?</a:t>
            </a:r>
            <a:endParaRPr lang="en-US">
              <a:cs typeface="Calibri"/>
            </a:endParaRPr>
          </a:p>
          <a:p>
            <a:pPr marL="1200150" lvl="2" indent="-285750">
              <a:lnSpc>
                <a:spcPct val="90000"/>
              </a:lnSpc>
              <a:spcBef>
                <a:spcPts val="500"/>
              </a:spcBef>
              <a:buFont typeface="Arial,Sans-Serif"/>
              <a:buChar char="•"/>
            </a:pPr>
            <a:r>
              <a:rPr lang="en-US" err="1"/>
              <a:t>Hvilke</a:t>
            </a:r>
            <a:r>
              <a:rPr lang="en-US"/>
              <a:t> nye </a:t>
            </a:r>
            <a:r>
              <a:rPr lang="en-US" err="1"/>
              <a:t>ideer</a:t>
            </a:r>
            <a:r>
              <a:rPr lang="en-US"/>
              <a:t> </a:t>
            </a:r>
            <a:r>
              <a:rPr lang="en-US" err="1"/>
              <a:t>kan</a:t>
            </a:r>
            <a:r>
              <a:rPr lang="en-US"/>
              <a:t> vi </a:t>
            </a:r>
            <a:r>
              <a:rPr lang="en-US" err="1"/>
              <a:t>få</a:t>
            </a:r>
            <a:r>
              <a:rPr lang="en-US"/>
              <a:t>?</a:t>
            </a:r>
            <a:endParaRPr lang="en-US">
              <a:cs typeface="Calibri"/>
            </a:endParaRPr>
          </a:p>
          <a:p>
            <a:pPr marL="1200150" lvl="2" indent="-285750">
              <a:lnSpc>
                <a:spcPct val="90000"/>
              </a:lnSpc>
              <a:spcBef>
                <a:spcPts val="500"/>
              </a:spcBef>
              <a:buFont typeface="Arial,Sans-Serif"/>
              <a:buChar char="•"/>
            </a:pPr>
            <a:r>
              <a:rPr lang="en-US" err="1"/>
              <a:t>Hvordan</a:t>
            </a:r>
            <a:r>
              <a:rPr lang="en-US"/>
              <a:t> </a:t>
            </a:r>
            <a:r>
              <a:rPr lang="en-US" err="1"/>
              <a:t>har</a:t>
            </a:r>
            <a:r>
              <a:rPr lang="en-US"/>
              <a:t> </a:t>
            </a:r>
            <a:r>
              <a:rPr lang="en-US" err="1"/>
              <a:t>skole</a:t>
            </a:r>
            <a:r>
              <a:rPr lang="en-US"/>
              <a:t> </a:t>
            </a:r>
            <a:r>
              <a:rPr lang="en-US" err="1"/>
              <a:t>og</a:t>
            </a:r>
            <a:r>
              <a:rPr lang="en-US"/>
              <a:t> </a:t>
            </a:r>
            <a:r>
              <a:rPr lang="en-US" err="1"/>
              <a:t>hjem</a:t>
            </a:r>
            <a:r>
              <a:rPr lang="en-US"/>
              <a:t> </a:t>
            </a:r>
            <a:r>
              <a:rPr lang="en-US" err="1"/>
              <a:t>håndteret</a:t>
            </a:r>
            <a:r>
              <a:rPr lang="en-US"/>
              <a:t> </a:t>
            </a:r>
            <a:r>
              <a:rPr lang="en-US" err="1"/>
              <a:t>vanskeligheder</a:t>
            </a:r>
            <a:r>
              <a:rPr lang="en-US"/>
              <a:t> </a:t>
            </a:r>
            <a:r>
              <a:rPr lang="en-US" err="1"/>
              <a:t>på</a:t>
            </a:r>
            <a:r>
              <a:rPr lang="en-US"/>
              <a:t> </a:t>
            </a:r>
            <a:r>
              <a:rPr lang="en-US" err="1"/>
              <a:t>måder</a:t>
            </a:r>
            <a:r>
              <a:rPr lang="en-US"/>
              <a:t> </a:t>
            </a:r>
            <a:r>
              <a:rPr lang="en-US" err="1"/>
              <a:t>som</a:t>
            </a:r>
            <a:r>
              <a:rPr lang="en-US"/>
              <a:t> er </a:t>
            </a:r>
            <a:r>
              <a:rPr lang="en-US" err="1"/>
              <a:t>hjælpsomme</a:t>
            </a:r>
            <a:r>
              <a:rPr lang="en-US"/>
              <a:t> for eleven?</a:t>
            </a:r>
            <a:endParaRPr lang="en-US">
              <a:cs typeface="Calibri"/>
            </a:endParaRPr>
          </a:p>
          <a:p>
            <a:pPr marL="1200150" lvl="2" indent="-285750">
              <a:lnSpc>
                <a:spcPct val="90000"/>
              </a:lnSpc>
              <a:spcBef>
                <a:spcPts val="500"/>
              </a:spcBef>
              <a:buFont typeface="Arial,Sans-Serif"/>
              <a:buChar char="•"/>
            </a:pPr>
            <a:r>
              <a:rPr lang="en-US">
                <a:latin typeface="Calibri"/>
                <a:ea typeface="Open Sans"/>
                <a:cs typeface="Calibri"/>
              </a:rPr>
              <a:t>Kan de </a:t>
            </a:r>
            <a:r>
              <a:rPr lang="en-US" err="1">
                <a:latin typeface="Calibri"/>
                <a:ea typeface="Open Sans"/>
                <a:cs typeface="Calibri"/>
              </a:rPr>
              <a:t>voksne</a:t>
            </a:r>
            <a:r>
              <a:rPr lang="en-US">
                <a:latin typeface="Calibri"/>
                <a:ea typeface="Open Sans"/>
                <a:cs typeface="Calibri"/>
              </a:rPr>
              <a:t> </a:t>
            </a:r>
            <a:r>
              <a:rPr lang="en-US" err="1">
                <a:latin typeface="Calibri"/>
                <a:ea typeface="Open Sans"/>
                <a:cs typeface="Calibri"/>
              </a:rPr>
              <a:t>lære</a:t>
            </a:r>
            <a:r>
              <a:rPr lang="en-US">
                <a:latin typeface="Calibri"/>
                <a:ea typeface="Open Sans"/>
                <a:cs typeface="Calibri"/>
              </a:rPr>
              <a:t> </a:t>
            </a:r>
            <a:r>
              <a:rPr lang="en-US" err="1">
                <a:latin typeface="Calibri"/>
                <a:ea typeface="Open Sans"/>
                <a:cs typeface="Calibri"/>
              </a:rPr>
              <a:t>noget</a:t>
            </a:r>
            <a:r>
              <a:rPr lang="en-US">
                <a:latin typeface="Calibri"/>
                <a:ea typeface="Open Sans"/>
                <a:cs typeface="Calibri"/>
              </a:rPr>
              <a:t> </a:t>
            </a:r>
            <a:r>
              <a:rPr lang="en-US" err="1">
                <a:latin typeface="Calibri"/>
                <a:ea typeface="Open Sans"/>
                <a:cs typeface="Calibri"/>
              </a:rPr>
              <a:t>af</a:t>
            </a:r>
            <a:r>
              <a:rPr lang="en-US">
                <a:latin typeface="Calibri"/>
                <a:ea typeface="Open Sans"/>
                <a:cs typeface="Calibri"/>
              </a:rPr>
              <a:t> </a:t>
            </a:r>
            <a:r>
              <a:rPr lang="en-US" err="1">
                <a:latin typeface="Calibri"/>
                <a:ea typeface="Open Sans"/>
                <a:cs typeface="Calibri"/>
              </a:rPr>
              <a:t>hinanden</a:t>
            </a:r>
            <a:r>
              <a:rPr lang="en-US">
                <a:latin typeface="Calibri"/>
                <a:ea typeface="Open Sans"/>
                <a:cs typeface="Calibri"/>
              </a:rPr>
              <a:t>?</a:t>
            </a:r>
          </a:p>
        </p:txBody>
      </p:sp>
      <p:sp>
        <p:nvSpPr>
          <p:cNvPr id="4" name="Pladsholder til slidenummer 3"/>
          <p:cNvSpPr>
            <a:spLocks noGrp="1"/>
          </p:cNvSpPr>
          <p:nvPr>
            <p:ph type="sldNum" sz="quarter" idx="5"/>
          </p:nvPr>
        </p:nvSpPr>
        <p:spPr/>
        <p:txBody>
          <a:bodyPr/>
          <a:lstStyle/>
          <a:p>
            <a:fld id="{4A481B13-126B-484E-B8FB-8D42F2B63E83}" type="slidenum">
              <a:rPr lang="da-DK" smtClean="0"/>
              <a:t>9</a:t>
            </a:fld>
            <a:endParaRPr lang="da-DK"/>
          </a:p>
        </p:txBody>
      </p:sp>
    </p:spTree>
    <p:extLst>
      <p:ext uri="{BB962C8B-B14F-4D97-AF65-F5344CB8AC3E}">
        <p14:creationId xmlns:p14="http://schemas.microsoft.com/office/powerpoint/2010/main" val="3062963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4" name="TextBox 6">
            <a:extLst>
              <a:ext uri="{FF2B5EF4-FFF2-40B4-BE49-F238E27FC236}">
                <a16:creationId xmlns:a16="http://schemas.microsoft.com/office/drawing/2014/main" id="{B9CC4C50-A01D-7713-C576-811408A26243}"/>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bg1"/>
                </a:solidFill>
              </a:rPr>
              <a:t>Udarbejdet af Børns </a:t>
            </a:r>
            <a:r>
              <a:rPr lang="en-US" sz="700" baseline="0" err="1">
                <a:solidFill>
                  <a:schemeClr val="bg1"/>
                </a:solidFill>
              </a:rPr>
              <a:t>Vilkår</a:t>
            </a:r>
            <a:endParaRPr lang="en-GB" sz="700" baseline="0">
              <a:solidFill>
                <a:schemeClr val="bg1"/>
              </a:solidFill>
            </a:endParaRPr>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3" name="Rektangel 2">
            <a:extLst>
              <a:ext uri="{FF2B5EF4-FFF2-40B4-BE49-F238E27FC236}">
                <a16:creationId xmlns:a16="http://schemas.microsoft.com/office/drawing/2014/main" id="{681EA6B7-5DDC-A1D9-1398-4172F1B82FF5}"/>
              </a:ext>
            </a:extLst>
          </p:cNvPr>
          <p:cNvSpPr/>
          <p:nvPr userDrawn="1"/>
        </p:nvSpPr>
        <p:spPr>
          <a:xfrm>
            <a:off x="346229" y="6312023"/>
            <a:ext cx="1376039" cy="35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62" r:id="rId3"/>
    <p:sldLayoutId id="2147483665" r:id="rId4"/>
    <p:sldLayoutId id="2147483691" r:id="rId5"/>
    <p:sldLayoutId id="2147483687" r:id="rId6"/>
    <p:sldLayoutId id="2147483688" r:id="rId7"/>
    <p:sldLayoutId id="2147483674" r:id="rId8"/>
    <p:sldLayoutId id="2147483694" r:id="rId9"/>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423tMoaIfuA?feature=oembed"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820237"/>
            <a:ext cx="8244000" cy="1587769"/>
          </a:xfrm>
        </p:spPr>
        <p:txBody>
          <a:bodyPr/>
          <a:lstStyle/>
          <a:p>
            <a:r>
              <a:rPr lang="da-DK" sz="4400" b="1">
                <a:solidFill>
                  <a:schemeClr val="bg2"/>
                </a:solidFill>
                <a:latin typeface="Roboto Slab"/>
                <a:ea typeface="Roboto Slab" pitchFamily="2" charset="0"/>
              </a:rPr>
              <a:t>Introduktion til slides</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1512169"/>
            <a:ext cx="10816495" cy="4793760"/>
          </a:xfrm>
        </p:spPr>
        <p:txBody>
          <a:bodyPr/>
          <a:lstStyle/>
          <a:p>
            <a:r>
              <a:rPr lang="da-DK" sz="1100" dirty="0"/>
              <a:t>Denne præsentation indeholder slides og noter som I kan bruge til at facilitere et forældremøde i både indskoling, på mellemtrin og i udskoling. Præsentationen er udarbejdet af Børns Vilkår i samarbejde med Egmont Fonden, og tager afsæt i deres arbejde med skolefravær og rapporten ”Skolens tomme </a:t>
            </a:r>
            <a:r>
              <a:rPr lang="da-DK" sz="1100"/>
              <a:t>stole”.</a:t>
            </a:r>
            <a:endParaRPr lang="da-DK" sz="1100" dirty="0">
              <a:ea typeface="Open Sans"/>
              <a:cs typeface="Open Sans"/>
            </a:endParaRPr>
          </a:p>
          <a:p>
            <a:endParaRPr lang="da-DK" sz="1100" dirty="0">
              <a:ea typeface="Open Sans"/>
              <a:cs typeface="Open Sans"/>
            </a:endParaRPr>
          </a:p>
          <a:p>
            <a:r>
              <a:rPr lang="da-DK" sz="1100" dirty="0"/>
              <a:t>Pakken består af:</a:t>
            </a:r>
            <a:endParaRPr lang="da-DK" sz="1100" dirty="0">
              <a:ea typeface="Open Sans"/>
              <a:cs typeface="Open Sans"/>
            </a:endParaRPr>
          </a:p>
          <a:p>
            <a:pPr marL="171450" indent="-171450">
              <a:buFont typeface="Arial" panose="020B0604020202020204" pitchFamily="34" charset="0"/>
              <a:buChar char="•"/>
            </a:pPr>
            <a:r>
              <a:rPr lang="da-DK" sz="1100" dirty="0"/>
              <a:t>Slides som rammesætter mødet og giver viden om skolefravær til forældre</a:t>
            </a:r>
            <a:endParaRPr lang="da-DK" sz="1100" dirty="0">
              <a:ea typeface="Open Sans"/>
              <a:cs typeface="Open Sans"/>
            </a:endParaRPr>
          </a:p>
          <a:p>
            <a:pPr marL="171450" indent="-171450">
              <a:buFont typeface="Arial" panose="020B0604020202020204" pitchFamily="34" charset="0"/>
              <a:buChar char="•"/>
            </a:pPr>
            <a:r>
              <a:rPr lang="da-DK" sz="1100" dirty="0"/>
              <a:t>Skolens egne slides om tilgang og strategi i forhold til skolefravær, som du selv udfylder</a:t>
            </a:r>
            <a:endParaRPr lang="da-DK" sz="1100" dirty="0">
              <a:ea typeface="Open Sans"/>
              <a:cs typeface="Open Sans"/>
            </a:endParaRPr>
          </a:p>
          <a:p>
            <a:pPr marL="171450" indent="-171450">
              <a:buFont typeface="Arial" panose="020B0604020202020204" pitchFamily="34" charset="0"/>
              <a:buChar char="•"/>
            </a:pPr>
            <a:r>
              <a:rPr lang="da-DK" sz="1100" dirty="0"/>
              <a:t>Forslag til drøftelser som I kan have forældre og lærer imellem på mødet</a:t>
            </a:r>
            <a:endParaRPr lang="da-DK" sz="1100" dirty="0">
              <a:ea typeface="Open Sans"/>
              <a:cs typeface="Open Sans"/>
            </a:endParaRPr>
          </a:p>
          <a:p>
            <a:pPr marL="171450" indent="-171450">
              <a:buFontTx/>
              <a:buChar char="-"/>
            </a:pPr>
            <a:endParaRPr lang="da-DK" sz="1100" dirty="0">
              <a:ea typeface="Open Sans"/>
              <a:cs typeface="Open Sans"/>
            </a:endParaRPr>
          </a:p>
          <a:p>
            <a:r>
              <a:rPr lang="da-DK" sz="1100" b="1" dirty="0"/>
              <a:t>Brug noterne</a:t>
            </a:r>
            <a:endParaRPr lang="da-DK" sz="1100" b="1" dirty="0">
              <a:ea typeface="Open Sans"/>
              <a:cs typeface="Open Sans"/>
            </a:endParaRPr>
          </a:p>
          <a:p>
            <a:r>
              <a:rPr lang="da-DK" sz="1100" dirty="0"/>
              <a:t>I notefeltet under hver slide finde du </a:t>
            </a:r>
            <a:r>
              <a:rPr lang="da-DK" sz="1100" dirty="0" err="1"/>
              <a:t>talenoter</a:t>
            </a:r>
            <a:r>
              <a:rPr lang="da-DK" sz="1100" dirty="0"/>
              <a:t> og forklaringer på sliden, som du kan bruge når du skal præsentere og facilitere. Enkelte slides har animationer. Her er det beskrevet, hvad du skal gøre for at det fungerer bedst muligt. </a:t>
            </a:r>
            <a:endParaRPr lang="da-DK" sz="1100" dirty="0">
              <a:ea typeface="Open Sans"/>
              <a:cs typeface="Open Sans"/>
            </a:endParaRPr>
          </a:p>
          <a:p>
            <a:endParaRPr lang="da-DK" sz="1100" dirty="0">
              <a:ea typeface="Open Sans"/>
              <a:cs typeface="Open Sans"/>
            </a:endParaRPr>
          </a:p>
          <a:p>
            <a:r>
              <a:rPr lang="da-DK" sz="1100" b="1" dirty="0"/>
              <a:t>Gode tips når du bruger præsentationen </a:t>
            </a:r>
            <a:endParaRPr lang="da-DK" sz="1100" b="1" dirty="0">
              <a:ea typeface="Open Sans"/>
              <a:cs typeface="Open Sans"/>
            </a:endParaRPr>
          </a:p>
          <a:p>
            <a:r>
              <a:rPr lang="da-DK" sz="1100" dirty="0"/>
              <a:t>Der er en enkelt film med i præsentationen. Husk at have lydudstyr og adgang til internettet når du præsenterer, da filmen spiller direkte derfra. Prøv det gerne af inden du starter mødet, så du ved, at der er hul igennem, og at lyden er klar og tydelig.</a:t>
            </a:r>
            <a:endParaRPr lang="da-DK" sz="1100" dirty="0">
              <a:ea typeface="Open Sans"/>
              <a:cs typeface="Open Sans"/>
            </a:endParaRPr>
          </a:p>
          <a:p>
            <a:endParaRPr lang="da-DK" sz="1100" dirty="0">
              <a:ea typeface="Open Sans"/>
              <a:cs typeface="Open Sans"/>
            </a:endParaRPr>
          </a:p>
          <a:p>
            <a:r>
              <a:rPr lang="da-DK" sz="1100" b="1" dirty="0"/>
              <a:t>Skab et trygt rum</a:t>
            </a:r>
            <a:endParaRPr lang="da-DK" sz="1100" b="1" dirty="0">
              <a:ea typeface="Open Sans"/>
              <a:cs typeface="Open Sans"/>
            </a:endParaRPr>
          </a:p>
          <a:p>
            <a:r>
              <a:rPr lang="da-DK" sz="1100" dirty="0">
                <a:effectLst/>
                <a:latin typeface="Segoe UI"/>
                <a:cs typeface="Segoe UI"/>
              </a:rPr>
              <a:t>Skolefravær og trivsel er vigtige temaer at tale med forældrene om, men det kan også være svært. Forældrene kan komme til at føle sig kritiserede, hvis de f.eks. ikke oplever, at de lever op til skolens ønsker for det gode skole-hjem-samarbejde, eller hvis deres barn allerede har et højt fravær.</a:t>
            </a:r>
          </a:p>
          <a:p>
            <a:endParaRPr lang="da-DK" sz="1100" dirty="0">
              <a:latin typeface="Segoe UI" panose="020B0502040204020203" pitchFamily="34" charset="0"/>
              <a:cs typeface="Segoe UI"/>
            </a:endParaRPr>
          </a:p>
          <a:p>
            <a:r>
              <a:rPr lang="da-DK" sz="1100" dirty="0">
                <a:effectLst/>
                <a:latin typeface="Segoe UI"/>
                <a:cs typeface="Segoe UI"/>
              </a:rPr>
              <a:t>Tillid har stor betydning for de snakke I kan få, og som mødeleder er det vigtigt at sikre et trygt rum, hvor I taler generelt og ikke om bestemte elever og familier. </a:t>
            </a:r>
            <a:br>
              <a:rPr lang="da-DK" sz="1100" dirty="0">
                <a:latin typeface="Segoe UI"/>
                <a:cs typeface="Segoe UI"/>
              </a:rPr>
            </a:br>
            <a:r>
              <a:rPr lang="da-DK" sz="1100" dirty="0">
                <a:effectLst/>
                <a:latin typeface="Segoe UI"/>
                <a:cs typeface="Segoe UI"/>
              </a:rPr>
              <a:t>Sørg for, at drøftelserne ikke kommer til at puste til noget, der allerede er svært i forældregruppen.</a:t>
            </a:r>
            <a:r>
              <a:rPr lang="da-DK" sz="1100" dirty="0">
                <a:latin typeface="Segoe UI"/>
                <a:cs typeface="Segoe UI"/>
              </a:rPr>
              <a:t> Hvis du vurderer, at det er nødvendigt, kan du lave et slide, </a:t>
            </a:r>
            <a:endParaRPr lang="da-DK" sz="1100" dirty="0">
              <a:latin typeface="Segoe UI" panose="020B0502040204020203" pitchFamily="34" charset="0"/>
              <a:cs typeface="Segoe UI"/>
            </a:endParaRPr>
          </a:p>
          <a:p>
            <a:r>
              <a:rPr lang="da-DK" sz="1100" dirty="0">
                <a:latin typeface="Segoe UI"/>
                <a:cs typeface="Segoe UI"/>
              </a:rPr>
              <a:t>der rammesætter mødet for forældrene. </a:t>
            </a:r>
            <a:endParaRPr lang="da-DK" sz="1100">
              <a:effectLst/>
              <a:latin typeface="Segoe UI" panose="020B0502040204020203" pitchFamily="34" charset="0"/>
              <a:cs typeface="Segoe UI"/>
            </a:endParaRPr>
          </a:p>
          <a:p>
            <a:endParaRPr lang="da-DK" sz="1100" dirty="0">
              <a:effectLst/>
              <a:latin typeface="Segoe UI" panose="020B0502040204020203" pitchFamily="34" charset="0"/>
              <a:cs typeface="Segoe UI"/>
            </a:endParaRPr>
          </a:p>
          <a:p>
            <a:endParaRPr lang="da-DK" sz="1100" dirty="0">
              <a:latin typeface="Segoe UI" panose="020B0502040204020203" pitchFamily="34" charset="0"/>
              <a:cs typeface="Segoe UI"/>
            </a:endParaRPr>
          </a:p>
          <a:p>
            <a:r>
              <a:rPr lang="da-DK" sz="1100" dirty="0">
                <a:latin typeface="Segoe UI"/>
                <a:cs typeface="Segoe UI"/>
              </a:rPr>
              <a:t>  </a:t>
            </a:r>
            <a:endParaRPr lang="da-DK" sz="1100" dirty="0">
              <a:effectLst/>
              <a:latin typeface="Segoe UI" panose="020B0502040204020203" pitchFamily="34" charset="0"/>
              <a:cs typeface="Segoe UI"/>
            </a:endParaRPr>
          </a:p>
          <a:p>
            <a:endParaRPr lang="da-DK" sz="1100" dirty="0">
              <a:ea typeface="Open Sans"/>
              <a:cs typeface="Open Sans"/>
            </a:endParaRPr>
          </a:p>
          <a:p>
            <a:endParaRPr lang="da-DK" sz="1100" dirty="0">
              <a:ea typeface="Open Sans"/>
              <a:cs typeface="Open Sans"/>
            </a:endParaRPr>
          </a:p>
          <a:p>
            <a:endParaRPr lang="da-DK" sz="1100" dirty="0">
              <a:ea typeface="Open Sans"/>
              <a:cs typeface="Open Sans"/>
            </a:endParaRPr>
          </a:p>
        </p:txBody>
      </p:sp>
    </p:spTree>
    <p:extLst>
      <p:ext uri="{BB962C8B-B14F-4D97-AF65-F5344CB8AC3E}">
        <p14:creationId xmlns:p14="http://schemas.microsoft.com/office/powerpoint/2010/main" val="17073364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BBD03-B5C1-8040-DDA3-A7156D6E6382}"/>
              </a:ext>
            </a:extLst>
          </p:cNvPr>
          <p:cNvSpPr>
            <a:spLocks noGrp="1"/>
          </p:cNvSpPr>
          <p:nvPr>
            <p:ph type="title"/>
          </p:nvPr>
        </p:nvSpPr>
        <p:spPr/>
        <p:txBody>
          <a:bodyPr/>
          <a:lstStyle/>
          <a:p>
            <a:r>
              <a:rPr lang="da-DK">
                <a:cs typeface="Calibri Light"/>
              </a:rPr>
              <a:t>Klassekammeraters betydning</a:t>
            </a:r>
            <a:endParaRPr lang="da-DK"/>
          </a:p>
        </p:txBody>
      </p:sp>
      <p:sp>
        <p:nvSpPr>
          <p:cNvPr id="3" name="Pladsholder til indhold 2">
            <a:extLst>
              <a:ext uri="{FF2B5EF4-FFF2-40B4-BE49-F238E27FC236}">
                <a16:creationId xmlns:a16="http://schemas.microsoft.com/office/drawing/2014/main" id="{0E601094-AFAE-EBF3-6E10-97654AA02398}"/>
              </a:ext>
            </a:extLst>
          </p:cNvPr>
          <p:cNvSpPr>
            <a:spLocks noGrp="1"/>
          </p:cNvSpPr>
          <p:nvPr>
            <p:ph idx="1"/>
          </p:nvPr>
        </p:nvSpPr>
        <p:spPr>
          <a:xfrm>
            <a:off x="535511" y="1354238"/>
            <a:ext cx="11306175" cy="5208608"/>
          </a:xfrm>
        </p:spPr>
        <p:txBody>
          <a:bodyPr vert="horz" lIns="91440" tIns="45720" rIns="91440" bIns="45720" rtlCol="0" anchor="t">
            <a:normAutofit/>
          </a:bodyPr>
          <a:lstStyle/>
          <a:p>
            <a:pPr marL="0" indent="0">
              <a:buNone/>
            </a:pPr>
            <a:r>
              <a:rPr lang="da-DK" sz="1600">
                <a:latin typeface="Open Sans"/>
                <a:ea typeface="Open Sans"/>
                <a:cs typeface="Open Sans"/>
              </a:rPr>
              <a:t>Trygge fællesskaber øger alle elevers oplevelse af at høre til i skolen</a:t>
            </a:r>
            <a:r>
              <a:rPr lang="da-DK"/>
              <a:t>. Og </a:t>
            </a:r>
            <a:r>
              <a:rPr lang="da-DK">
                <a:latin typeface="Open Sans"/>
                <a:ea typeface="Open Sans"/>
                <a:cs typeface="Open Sans"/>
              </a:rPr>
              <a:t>klassekammerater </a:t>
            </a:r>
            <a:r>
              <a:rPr lang="da-DK" sz="1600">
                <a:latin typeface="Open Sans"/>
                <a:ea typeface="Open Sans"/>
                <a:cs typeface="Open Sans"/>
              </a:rPr>
              <a:t>har betydning.</a:t>
            </a:r>
            <a:r>
              <a:rPr lang="da-DK">
                <a:latin typeface="Open Sans"/>
                <a:ea typeface="Open Sans"/>
                <a:cs typeface="Open Sans"/>
              </a:rPr>
              <a:t> </a:t>
            </a:r>
            <a:endParaRPr lang="da-DK" sz="1600">
              <a:latin typeface="Open Sans"/>
              <a:ea typeface="Open Sans"/>
              <a:cs typeface="Open Sans"/>
            </a:endParaRPr>
          </a:p>
          <a:p>
            <a:pPr marL="0" indent="0">
              <a:buNone/>
            </a:pPr>
            <a:r>
              <a:rPr lang="da-DK" sz="1600">
                <a:latin typeface="Open Sans"/>
                <a:ea typeface="Open Sans"/>
                <a:cs typeface="Open Sans"/>
              </a:rPr>
              <a:t>De kan</a:t>
            </a:r>
            <a:r>
              <a:rPr lang="da-DK" sz="1600" b="1">
                <a:latin typeface="Open Sans"/>
                <a:ea typeface="Open Sans"/>
                <a:cs typeface="Open Sans"/>
              </a:rPr>
              <a:t> f.eks.</a:t>
            </a:r>
            <a:r>
              <a:rPr lang="da-DK" sz="1600">
                <a:latin typeface="Open Sans"/>
                <a:ea typeface="Open Sans"/>
                <a:cs typeface="Open Sans"/>
              </a:rPr>
              <a:t> give hinanden:</a:t>
            </a:r>
          </a:p>
          <a:p>
            <a:pPr marL="285750" indent="-285750">
              <a:buChar char="•"/>
            </a:pPr>
            <a:endParaRPr lang="da-DK" sz="1600">
              <a:latin typeface="Open Sans"/>
              <a:ea typeface="Open Sans"/>
              <a:cs typeface="Open Sans"/>
            </a:endParaRPr>
          </a:p>
          <a:p>
            <a:pPr marL="285750" indent="-285750">
              <a:buChar char="•"/>
            </a:pPr>
            <a:endParaRPr lang="da-DK">
              <a:latin typeface="Open Sans"/>
              <a:ea typeface="Open Sans"/>
              <a:cs typeface="Open Sans"/>
            </a:endParaRPr>
          </a:p>
          <a:p>
            <a:pPr marL="285750" indent="-285750">
              <a:buChar char="•"/>
            </a:pPr>
            <a:endParaRPr lang="da-DK" sz="1600">
              <a:latin typeface="Open Sans"/>
              <a:ea typeface="Open Sans"/>
              <a:cs typeface="Open Sans"/>
            </a:endParaRPr>
          </a:p>
          <a:p>
            <a:pPr marL="285750" indent="-285750">
              <a:buChar char="•"/>
            </a:pPr>
            <a:endParaRPr lang="da-DK">
              <a:latin typeface="Open Sans"/>
              <a:ea typeface="Open Sans"/>
              <a:cs typeface="Open Sans"/>
            </a:endParaRPr>
          </a:p>
          <a:p>
            <a:pPr marL="285750" indent="-285750">
              <a:buChar char="•"/>
            </a:pPr>
            <a:endParaRPr lang="da-DK" sz="1600">
              <a:latin typeface="Open Sans"/>
              <a:ea typeface="Open Sans"/>
              <a:cs typeface="Open Sans"/>
            </a:endParaRPr>
          </a:p>
          <a:p>
            <a:pPr marL="0" indent="0">
              <a:buNone/>
            </a:pPr>
            <a:endParaRPr lang="da-DK" sz="1600">
              <a:latin typeface="Open Sans"/>
              <a:ea typeface="Open Sans"/>
              <a:cs typeface="Open Sans"/>
            </a:endParaRPr>
          </a:p>
          <a:p>
            <a:pPr marL="0" indent="0">
              <a:buNone/>
            </a:pPr>
            <a:endParaRPr lang="da-DK" sz="1600">
              <a:latin typeface="Open Sans"/>
              <a:ea typeface="Open Sans"/>
              <a:cs typeface="Open Sans"/>
            </a:endParaRPr>
          </a:p>
          <a:p>
            <a:pPr marL="0" indent="0">
              <a:buNone/>
            </a:pPr>
            <a:endParaRPr lang="da-DK">
              <a:latin typeface="Open Sans"/>
              <a:ea typeface="Open Sans"/>
              <a:cs typeface="Open Sans"/>
            </a:endParaRPr>
          </a:p>
        </p:txBody>
      </p:sp>
      <p:pic>
        <p:nvPicPr>
          <p:cNvPr id="14" name="Billede 13" descr="Et billede, der indeholder tekst, legetøj, dukke, vektorgrafik&#10;&#10;Automatisk genereret beskrivelse">
            <a:extLst>
              <a:ext uri="{FF2B5EF4-FFF2-40B4-BE49-F238E27FC236}">
                <a16:creationId xmlns:a16="http://schemas.microsoft.com/office/drawing/2014/main" id="{D8FC9292-1910-110F-D7C6-07059C832CC0}"/>
              </a:ext>
            </a:extLst>
          </p:cNvPr>
          <p:cNvPicPr>
            <a:picLocks noChangeAspect="1"/>
          </p:cNvPicPr>
          <p:nvPr/>
        </p:nvPicPr>
        <p:blipFill rotWithShape="1">
          <a:blip r:embed="rId3">
            <a:extLst>
              <a:ext uri="{28A0092B-C50C-407E-A947-70E740481C1C}">
                <a14:useLocalDpi xmlns:a14="http://schemas.microsoft.com/office/drawing/2010/main" val="0"/>
              </a:ext>
            </a:extLst>
          </a:blip>
          <a:srcRect l="20507" t="19747" r="19019"/>
          <a:stretch/>
        </p:blipFill>
        <p:spPr>
          <a:xfrm>
            <a:off x="3999621" y="2694768"/>
            <a:ext cx="3858228" cy="2880042"/>
          </a:xfrm>
          <a:prstGeom prst="rect">
            <a:avLst/>
          </a:prstGeom>
        </p:spPr>
      </p:pic>
      <p:sp>
        <p:nvSpPr>
          <p:cNvPr id="16" name="Tekstfelt 15">
            <a:extLst>
              <a:ext uri="{FF2B5EF4-FFF2-40B4-BE49-F238E27FC236}">
                <a16:creationId xmlns:a16="http://schemas.microsoft.com/office/drawing/2014/main" id="{88F3B44A-0CAB-3C10-5C70-CAAE097783AA}"/>
              </a:ext>
            </a:extLst>
          </p:cNvPr>
          <p:cNvSpPr txBox="1"/>
          <p:nvPr/>
        </p:nvSpPr>
        <p:spPr>
          <a:xfrm>
            <a:off x="6568627" y="5138376"/>
            <a:ext cx="5036343"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….Nogen at være sammen med i frikvarteret…</a:t>
            </a:r>
          </a:p>
        </p:txBody>
      </p:sp>
      <p:sp>
        <p:nvSpPr>
          <p:cNvPr id="18" name="Tekstfelt 17">
            <a:extLst>
              <a:ext uri="{FF2B5EF4-FFF2-40B4-BE49-F238E27FC236}">
                <a16:creationId xmlns:a16="http://schemas.microsoft.com/office/drawing/2014/main" id="{3E2268E6-5261-C5FB-A9F8-27FB5824198E}"/>
              </a:ext>
            </a:extLst>
          </p:cNvPr>
          <p:cNvSpPr txBox="1"/>
          <p:nvPr/>
        </p:nvSpPr>
        <p:spPr>
          <a:xfrm>
            <a:off x="184142" y="4063447"/>
            <a:ext cx="6094070" cy="400110"/>
          </a:xfrm>
          <a:prstGeom prst="rect">
            <a:avLst/>
          </a:prstGeom>
          <a:noFill/>
        </p:spPr>
        <p:txBody>
          <a:bodyPr wrap="square" lIns="91440" tIns="45720" rIns="91440" bIns="45720" anchor="t">
            <a:spAutoFit/>
          </a:bodyPr>
          <a:lstStyle/>
          <a:p>
            <a:pPr lvl="1" indent="0">
              <a:buNone/>
            </a:pPr>
            <a:r>
              <a:rPr lang="da-DK" sz="2000">
                <a:latin typeface="ImaginaryFriendBBW00-Rg"/>
                <a:ea typeface="Open Sans"/>
                <a:cs typeface="Open Sans"/>
              </a:rPr>
              <a:t>…En aT sidde ved siden af i klassen…</a:t>
            </a:r>
          </a:p>
        </p:txBody>
      </p:sp>
      <p:sp>
        <p:nvSpPr>
          <p:cNvPr id="20" name="Tekstfelt 19">
            <a:extLst>
              <a:ext uri="{FF2B5EF4-FFF2-40B4-BE49-F238E27FC236}">
                <a16:creationId xmlns:a16="http://schemas.microsoft.com/office/drawing/2014/main" id="{F2856A65-71C9-42E2-FF01-C514D0D2BFAB}"/>
              </a:ext>
            </a:extLst>
          </p:cNvPr>
          <p:cNvSpPr txBox="1"/>
          <p:nvPr/>
        </p:nvSpPr>
        <p:spPr>
          <a:xfrm>
            <a:off x="7442338" y="2929196"/>
            <a:ext cx="4399348"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…Nogen at arbejde godt sammen med…</a:t>
            </a:r>
          </a:p>
        </p:txBody>
      </p:sp>
      <p:sp>
        <p:nvSpPr>
          <p:cNvPr id="22" name="Tekstfelt 21">
            <a:extLst>
              <a:ext uri="{FF2B5EF4-FFF2-40B4-BE49-F238E27FC236}">
                <a16:creationId xmlns:a16="http://schemas.microsoft.com/office/drawing/2014/main" id="{A0CA640E-74EF-8A07-9BD3-CECA13DCC89B}"/>
              </a:ext>
            </a:extLst>
          </p:cNvPr>
          <p:cNvSpPr txBox="1"/>
          <p:nvPr/>
        </p:nvSpPr>
        <p:spPr>
          <a:xfrm>
            <a:off x="114061" y="2929196"/>
            <a:ext cx="6094070"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 Tage kontakt når man er hjemme…</a:t>
            </a:r>
          </a:p>
        </p:txBody>
      </p:sp>
      <p:sp>
        <p:nvSpPr>
          <p:cNvPr id="24" name="Tekstfelt 23">
            <a:extLst>
              <a:ext uri="{FF2B5EF4-FFF2-40B4-BE49-F238E27FC236}">
                <a16:creationId xmlns:a16="http://schemas.microsoft.com/office/drawing/2014/main" id="{A3EAA81E-5F8B-F49F-DC24-960EBED3B2FE}"/>
              </a:ext>
            </a:extLst>
          </p:cNvPr>
          <p:cNvSpPr txBox="1"/>
          <p:nvPr/>
        </p:nvSpPr>
        <p:spPr>
          <a:xfrm>
            <a:off x="6803407" y="4033786"/>
            <a:ext cx="4671198"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…Komme forbi så man kan følges i skole…</a:t>
            </a:r>
          </a:p>
        </p:txBody>
      </p:sp>
      <p:sp>
        <p:nvSpPr>
          <p:cNvPr id="26" name="Tekstfelt 25">
            <a:extLst>
              <a:ext uri="{FF2B5EF4-FFF2-40B4-BE49-F238E27FC236}">
                <a16:creationId xmlns:a16="http://schemas.microsoft.com/office/drawing/2014/main" id="{1128C708-5CC9-08C4-5ABE-7345B7536D44}"/>
              </a:ext>
            </a:extLst>
          </p:cNvPr>
          <p:cNvSpPr txBox="1"/>
          <p:nvPr/>
        </p:nvSpPr>
        <p:spPr>
          <a:xfrm>
            <a:off x="252500" y="5197698"/>
            <a:ext cx="6094070"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…Invitere ind i digitale fællesskaber…</a:t>
            </a:r>
          </a:p>
        </p:txBody>
      </p:sp>
    </p:spTree>
    <p:extLst>
      <p:ext uri="{BB962C8B-B14F-4D97-AF65-F5344CB8AC3E}">
        <p14:creationId xmlns:p14="http://schemas.microsoft.com/office/powerpoint/2010/main" val="3957846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987B8E-0F24-58F7-201D-9A59D07438D8}"/>
              </a:ext>
            </a:extLst>
          </p:cNvPr>
          <p:cNvSpPr/>
          <p:nvPr/>
        </p:nvSpPr>
        <p:spPr>
          <a:xfrm>
            <a:off x="8380075" y="0"/>
            <a:ext cx="38119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8" name="Pladsholder til tekst 7">
            <a:extLst>
              <a:ext uri="{FF2B5EF4-FFF2-40B4-BE49-F238E27FC236}">
                <a16:creationId xmlns:a16="http://schemas.microsoft.com/office/drawing/2014/main" id="{89C5ECBA-A389-4A30-AC5F-EEE36EC34D9F}"/>
              </a:ext>
            </a:extLst>
          </p:cNvPr>
          <p:cNvSpPr>
            <a:spLocks noGrp="1"/>
          </p:cNvSpPr>
          <p:nvPr>
            <p:ph type="body" sz="quarter" idx="17"/>
          </p:nvPr>
        </p:nvSpPr>
        <p:spPr>
          <a:xfrm>
            <a:off x="3652518" y="631726"/>
            <a:ext cx="757435" cy="757435"/>
          </a:xfrm>
        </p:spPr>
        <p:txBody>
          <a:bodyPr/>
          <a:lstStyle/>
          <a:p>
            <a:endParaRPr lang="da-DK"/>
          </a:p>
        </p:txBody>
      </p:sp>
      <p:sp>
        <p:nvSpPr>
          <p:cNvPr id="6" name="Pladsholder til tekst 5">
            <a:extLst>
              <a:ext uri="{FF2B5EF4-FFF2-40B4-BE49-F238E27FC236}">
                <a16:creationId xmlns:a16="http://schemas.microsoft.com/office/drawing/2014/main" id="{6191A4E5-58F4-8D91-95A0-B946F62F2625}"/>
              </a:ext>
            </a:extLst>
          </p:cNvPr>
          <p:cNvSpPr>
            <a:spLocks noGrp="1"/>
          </p:cNvSpPr>
          <p:nvPr>
            <p:ph type="body" sz="quarter" idx="14"/>
          </p:nvPr>
        </p:nvSpPr>
        <p:spPr>
          <a:xfrm>
            <a:off x="332213" y="1634543"/>
            <a:ext cx="7538572" cy="4500562"/>
          </a:xfrm>
        </p:spPr>
        <p:txBody>
          <a:bodyPr vert="horz" lIns="0" tIns="0" rIns="0" bIns="0" rtlCol="0" anchor="t">
            <a:noAutofit/>
          </a:bodyPr>
          <a:lstStyle/>
          <a:p>
            <a:r>
              <a:rPr lang="da-DK" sz="1600">
                <a:latin typeface="+mn-lt"/>
              </a:rPr>
              <a:t>Filip på 12 år:</a:t>
            </a:r>
            <a:endParaRPr lang="da-DK" sz="1600">
              <a:latin typeface="+mn-lt"/>
              <a:ea typeface="Roboto Slab"/>
            </a:endParaRPr>
          </a:p>
          <a:p>
            <a:r>
              <a:rPr lang="da-DK" sz="2400">
                <a:ea typeface="Roboto Slab"/>
              </a:rPr>
              <a:t>Hver gang jeg kunne møde en gammel klassekammerat eller noget i den stil, så fik jeg sommerfugle i maven, og jeg havde ikke lyst til det...</a:t>
            </a:r>
          </a:p>
          <a:p>
            <a:r>
              <a:rPr lang="da-DK" sz="2400">
                <a:ea typeface="Roboto Slab"/>
              </a:rPr>
              <a:t>…Jeg siger bare, at nogle gange, så er det bare svært for mig at komme af sted, men mange af dem misunder mig, fordi jeg har haft stress, fordi så behøvede jeg ikke at tage i skole i to år. Og så sagde jeg så bare, at så ville jeg virkelig gerne have byttet, så jeg gik i skole, mens du havde stress.</a:t>
            </a:r>
          </a:p>
        </p:txBody>
      </p:sp>
      <p:sp>
        <p:nvSpPr>
          <p:cNvPr id="11" name="Pladsholder til indhold 2">
            <a:extLst>
              <a:ext uri="{FF2B5EF4-FFF2-40B4-BE49-F238E27FC236}">
                <a16:creationId xmlns:a16="http://schemas.microsoft.com/office/drawing/2014/main" id="{F1AEB8CD-8595-F4C2-9D72-85AEE8D7EDD9}"/>
              </a:ext>
            </a:extLst>
          </p:cNvPr>
          <p:cNvSpPr txBox="1">
            <a:spLocks/>
          </p:cNvSpPr>
          <p:nvPr/>
        </p:nvSpPr>
        <p:spPr>
          <a:xfrm>
            <a:off x="8744063" y="1149875"/>
            <a:ext cx="3027392" cy="4773925"/>
          </a:xfrm>
          <a:prstGeom prst="rect">
            <a:avLst/>
          </a:prstGeom>
        </p:spPr>
        <p:txBody>
          <a:bodyPr vert="horz" lIns="91440" tIns="45720" rIns="91440" bIns="45720" rtlCol="0" anchor="t">
            <a:norm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solidFill>
                  <a:schemeClr val="bg1"/>
                </a:solidFill>
                <a:highlight>
                  <a:srgbClr val="000000"/>
                </a:highlight>
                <a:latin typeface="Open Sans"/>
                <a:ea typeface="Open Sans"/>
                <a:cs typeface="Open Sans"/>
              </a:rPr>
              <a:t>RÅD TIL KLASSEN</a:t>
            </a:r>
          </a:p>
          <a:p>
            <a:pPr marL="0" indent="0">
              <a:buFont typeface="Arial" panose="020B0604020202020204" pitchFamily="34" charset="0"/>
              <a:buNone/>
            </a:pPr>
            <a:r>
              <a:rPr lang="da-DK">
                <a:latin typeface="Open Sans"/>
                <a:ea typeface="Open Sans"/>
                <a:cs typeface="Open Sans"/>
              </a:rPr>
              <a:t>Hvis et barn er fraværende, undgå rygter om pjæk, og aftal hvad, der fortælles om fraværet i klassen.</a:t>
            </a:r>
            <a:endParaRPr lang="da-DK"/>
          </a:p>
          <a:p>
            <a:pPr marL="0" indent="0">
              <a:lnSpc>
                <a:spcPct val="107000"/>
              </a:lnSpc>
              <a:spcBef>
                <a:spcPts val="0"/>
              </a:spcBef>
              <a:spcAft>
                <a:spcPts val="800"/>
              </a:spcAft>
              <a:buFont typeface="Arial" panose="020B0604020202020204" pitchFamily="34" charset="0"/>
              <a:buNone/>
            </a:pPr>
            <a:endParaRPr lang="da-DK">
              <a:latin typeface="Open Sans"/>
              <a:ea typeface="Open Sans"/>
              <a:cs typeface="Open Sans"/>
            </a:endParaRPr>
          </a:p>
          <a:p>
            <a:pPr marL="0" indent="0">
              <a:lnSpc>
                <a:spcPct val="107000"/>
              </a:lnSpc>
              <a:spcBef>
                <a:spcPts val="0"/>
              </a:spcBef>
              <a:spcAft>
                <a:spcPts val="800"/>
              </a:spcAft>
              <a:buFont typeface="Arial" panose="020B0604020202020204" pitchFamily="34" charset="0"/>
              <a:buNone/>
            </a:pPr>
            <a:r>
              <a:rPr lang="da-DK">
                <a:latin typeface="Open Sans"/>
                <a:ea typeface="Open Sans"/>
                <a:cs typeface="Open Sans"/>
              </a:rPr>
              <a:t>Hold kontakten til elever der er fraværende (skriv sms, inviter til fødselsdage, inviter til noget sjovt...)</a:t>
            </a:r>
            <a:endParaRPr lang="da-DK"/>
          </a:p>
        </p:txBody>
      </p:sp>
      <p:sp>
        <p:nvSpPr>
          <p:cNvPr id="2" name="TextBox 6">
            <a:extLst>
              <a:ext uri="{FF2B5EF4-FFF2-40B4-BE49-F238E27FC236}">
                <a16:creationId xmlns:a16="http://schemas.microsoft.com/office/drawing/2014/main" id="{C3CC3E10-0A1E-E36C-3A26-EDB3B1958A76}"/>
              </a:ext>
            </a:extLst>
          </p:cNvPr>
          <p:cNvSpPr txBox="1"/>
          <p:nvPr/>
        </p:nvSpPr>
        <p:spPr>
          <a:xfrm>
            <a:off x="442913" y="6522853"/>
            <a:ext cx="2782887" cy="107722"/>
          </a:xfrm>
          <a:prstGeom prst="rect">
            <a:avLst/>
          </a:prstGeom>
          <a:noFill/>
        </p:spPr>
        <p:txBody>
          <a:bodyPr wrap="square" lIns="0" tIns="0" rIns="0" bIns="0" rtlCol="0" anchor="ctr" anchorCtr="0">
            <a:spAutoFit/>
          </a:bodyPr>
          <a:lstStyle/>
          <a:p>
            <a:r>
              <a:rPr lang="en-US" sz="700" baseline="0">
                <a:solidFill>
                  <a:schemeClr val="bg1"/>
                </a:solidFill>
              </a:rPr>
              <a:t>Citat fra Børns Vilkårs undersøgelse “Skolens tomme stole” (2022)</a:t>
            </a:r>
            <a:endParaRPr lang="en-GB" sz="700" baseline="0">
              <a:solidFill>
                <a:schemeClr val="bg1"/>
              </a:solidFill>
            </a:endParaRPr>
          </a:p>
        </p:txBody>
      </p:sp>
    </p:spTree>
    <p:extLst>
      <p:ext uri="{BB962C8B-B14F-4D97-AF65-F5344CB8AC3E}">
        <p14:creationId xmlns:p14="http://schemas.microsoft.com/office/powerpoint/2010/main" val="30046989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4156B8D5-B448-B9EB-C7F6-FBBF388FECBE}"/>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08130D7D-0F2E-4E17-AEEA-5172DCBA97B9}"/>
              </a:ext>
            </a:extLst>
          </p:cNvPr>
          <p:cNvSpPr>
            <a:spLocks noGrp="1"/>
          </p:cNvSpPr>
          <p:nvPr>
            <p:ph type="title"/>
          </p:nvPr>
        </p:nvSpPr>
        <p:spPr/>
        <p:txBody>
          <a:bodyPr lIns="91440" tIns="45720" rIns="91440" bIns="45720" anchor="t">
            <a:normAutofit fontScale="90000"/>
          </a:bodyPr>
          <a:lstStyle/>
          <a:p>
            <a:r>
              <a:rPr lang="en-US" b="1" err="1"/>
              <a:t>Forældrene</a:t>
            </a:r>
            <a:r>
              <a:rPr lang="en-US" b="1"/>
              <a:t> </a:t>
            </a:r>
            <a:r>
              <a:rPr lang="en-US" b="1" err="1"/>
              <a:t>kan</a:t>
            </a:r>
            <a:r>
              <a:rPr lang="en-US" b="1"/>
              <a:t> </a:t>
            </a:r>
            <a:r>
              <a:rPr lang="en-US" b="1" err="1"/>
              <a:t>støtte</a:t>
            </a:r>
            <a:r>
              <a:rPr lang="en-US" b="1"/>
              <a:t> op om </a:t>
            </a:r>
            <a:r>
              <a:rPr lang="en-US" b="1" err="1"/>
              <a:t>elevernes</a:t>
            </a:r>
            <a:r>
              <a:rPr lang="en-US" b="1"/>
              <a:t> </a:t>
            </a:r>
            <a:r>
              <a:rPr lang="en-US" b="1" err="1"/>
              <a:t>fællesskaber</a:t>
            </a:r>
            <a:endParaRPr lang="en-US" b="1">
              <a:cs typeface="Calibri Light" panose="020F0302020204030204"/>
            </a:endParaRPr>
          </a:p>
        </p:txBody>
      </p:sp>
      <p:sp>
        <p:nvSpPr>
          <p:cNvPr id="3" name="Pladsholder til indhold 2">
            <a:extLst>
              <a:ext uri="{FF2B5EF4-FFF2-40B4-BE49-F238E27FC236}">
                <a16:creationId xmlns:a16="http://schemas.microsoft.com/office/drawing/2014/main" id="{59E878B4-615E-4F96-BB64-ED77FFEC82F3}"/>
              </a:ext>
            </a:extLst>
          </p:cNvPr>
          <p:cNvSpPr>
            <a:spLocks noGrp="1"/>
          </p:cNvSpPr>
          <p:nvPr>
            <p:ph sz="half" idx="1"/>
          </p:nvPr>
        </p:nvSpPr>
        <p:spPr/>
        <p:txBody>
          <a:bodyPr lIns="91440" tIns="45720" rIns="91440" bIns="45720" anchor="t">
            <a:normAutofit fontScale="85000" lnSpcReduction="20000"/>
          </a:bodyPr>
          <a:lstStyle/>
          <a:p>
            <a:pPr marL="0" indent="0">
              <a:lnSpc>
                <a:spcPct val="107000"/>
              </a:lnSpc>
              <a:spcBef>
                <a:spcPts val="0"/>
              </a:spcBef>
              <a:spcAft>
                <a:spcPts val="800"/>
              </a:spcAft>
              <a:buNone/>
            </a:pPr>
            <a:r>
              <a:rPr lang="da-DK" sz="2000">
                <a:latin typeface="Open Sans"/>
                <a:ea typeface="Open Sans"/>
                <a:cs typeface="Open Sans"/>
              </a:rPr>
              <a:t>Forældre kan støtte op ved at...</a:t>
            </a:r>
            <a:endParaRPr lang="da-DK" sz="2000"/>
          </a:p>
          <a:p>
            <a:pPr marL="285750" indent="-285750">
              <a:lnSpc>
                <a:spcPct val="107000"/>
              </a:lnSpc>
              <a:spcBef>
                <a:spcPts val="0"/>
              </a:spcBef>
              <a:spcAft>
                <a:spcPts val="800"/>
              </a:spcAft>
              <a:buFont typeface="Arial" panose="020B0604020202020204" pitchFamily="34" charset="0"/>
              <a:buChar char="•"/>
            </a:pPr>
            <a:endParaRPr lang="da-DK" sz="2000">
              <a:latin typeface="Open Sans"/>
              <a:ea typeface="Open Sans"/>
              <a:cs typeface="Open Sans"/>
            </a:endParaRPr>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støtte op om </a:t>
            </a:r>
            <a:r>
              <a:rPr lang="da-DK" sz="2000" b="1">
                <a:solidFill>
                  <a:schemeClr val="bg1"/>
                </a:solidFill>
                <a:highlight>
                  <a:srgbClr val="000000"/>
                </a:highlight>
                <a:latin typeface="Open Sans"/>
                <a:ea typeface="Open Sans"/>
                <a:cs typeface="Open Sans"/>
              </a:rPr>
              <a:t> relationer på kryds og tværs </a:t>
            </a:r>
            <a:r>
              <a:rPr lang="da-DK" sz="2000">
                <a:latin typeface="Open Sans"/>
                <a:ea typeface="Open Sans"/>
                <a:cs typeface="Open Sans"/>
              </a:rPr>
              <a:t> af klassen, f.eks. ved at have aftaler for sociale arrangementer og  fødselsdage, så ingen oplever at være udenfor.</a:t>
            </a:r>
          </a:p>
          <a:p>
            <a:pPr marL="285750" indent="-285750">
              <a:lnSpc>
                <a:spcPct val="107000"/>
              </a:lnSpc>
              <a:spcBef>
                <a:spcPts val="0"/>
              </a:spcBef>
              <a:spcAft>
                <a:spcPts val="800"/>
              </a:spcAft>
              <a:buFont typeface="Arial" panose="020B0604020202020204" pitchFamily="34" charset="0"/>
              <a:buChar char="•"/>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a:t>
            </a:r>
            <a:r>
              <a:rPr lang="da-DK" sz="2000" b="1">
                <a:solidFill>
                  <a:schemeClr val="bg1"/>
                </a:solidFill>
                <a:latin typeface="Open Sans"/>
                <a:ea typeface="Open Sans"/>
                <a:cs typeface="Open Sans"/>
              </a:rPr>
              <a:t> </a:t>
            </a:r>
            <a:r>
              <a:rPr lang="da-DK" sz="2000" b="1">
                <a:solidFill>
                  <a:schemeClr val="bg1"/>
                </a:solidFill>
                <a:highlight>
                  <a:srgbClr val="000000"/>
                </a:highlight>
                <a:latin typeface="Open Sans"/>
                <a:ea typeface="Open Sans"/>
                <a:cs typeface="Open Sans"/>
              </a:rPr>
              <a:t> have aftaler </a:t>
            </a:r>
            <a:r>
              <a:rPr lang="da-DK" sz="2000">
                <a:latin typeface="Open Sans"/>
                <a:ea typeface="Open Sans"/>
                <a:cs typeface="Open Sans"/>
              </a:rPr>
              <a:t> om elevernes digitale fællesskaber, f.eks. at alle skal være inkluderet i klassens grupper.</a:t>
            </a:r>
          </a:p>
          <a:p>
            <a:pPr marL="285750" indent="-285750">
              <a:lnSpc>
                <a:spcPct val="107000"/>
              </a:lnSpc>
              <a:spcBef>
                <a:spcPts val="0"/>
              </a:spcBef>
              <a:spcAft>
                <a:spcPts val="800"/>
              </a:spcAft>
              <a:buFont typeface="Arial" panose="020B0604020202020204" pitchFamily="34" charset="0"/>
              <a:buChar char="•"/>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a:t>
            </a:r>
            <a:r>
              <a:rPr lang="da-DK" sz="2000" b="1">
                <a:solidFill>
                  <a:schemeClr val="bg1"/>
                </a:solidFill>
                <a:highlight>
                  <a:srgbClr val="000000"/>
                </a:highlight>
                <a:latin typeface="Open Sans"/>
                <a:ea typeface="Open Sans"/>
                <a:cs typeface="Open Sans"/>
              </a:rPr>
              <a:t> tale accepterende </a:t>
            </a:r>
            <a:r>
              <a:rPr lang="da-DK" sz="2000">
                <a:latin typeface="Open Sans"/>
                <a:ea typeface="Open Sans"/>
                <a:cs typeface="Open Sans"/>
              </a:rPr>
              <a:t> om de andre elever og forældre derhjemme og forsøg at forstå de andres perspektiver.</a:t>
            </a:r>
          </a:p>
          <a:p>
            <a:pPr>
              <a:lnSpc>
                <a:spcPct val="107000"/>
              </a:lnSpc>
              <a:spcBef>
                <a:spcPts val="0"/>
              </a:spcBef>
              <a:spcAft>
                <a:spcPts val="800"/>
              </a:spcAft>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rumme og </a:t>
            </a:r>
            <a:r>
              <a:rPr lang="da-DK" sz="2000" b="1">
                <a:solidFill>
                  <a:schemeClr val="bg1"/>
                </a:solidFill>
                <a:highlight>
                  <a:srgbClr val="000000"/>
                </a:highlight>
                <a:latin typeface="Open Sans"/>
                <a:ea typeface="Open Sans"/>
                <a:cs typeface="Open Sans"/>
              </a:rPr>
              <a:t> værdsætte hinandens forskelligheder </a:t>
            </a:r>
            <a:r>
              <a:rPr lang="da-DK" sz="2000">
                <a:latin typeface="Open Sans"/>
                <a:ea typeface="Open Sans"/>
                <a:cs typeface="Open Sans"/>
              </a:rPr>
              <a:t> - og også forskellige måder at være forældre på.</a:t>
            </a:r>
          </a:p>
        </p:txBody>
      </p:sp>
      <p:sp>
        <p:nvSpPr>
          <p:cNvPr id="4" name="Pladsholder til slidenummer 3">
            <a:extLst>
              <a:ext uri="{FF2B5EF4-FFF2-40B4-BE49-F238E27FC236}">
                <a16:creationId xmlns:a16="http://schemas.microsoft.com/office/drawing/2014/main" id="{038A9578-7191-4190-B74D-B2973E342904}"/>
              </a:ext>
            </a:extLst>
          </p:cNvPr>
          <p:cNvSpPr>
            <a:spLocks noGrp="1"/>
          </p:cNvSpPr>
          <p:nvPr>
            <p:ph type="sldNum" sz="quarter" idx="12"/>
          </p:nvPr>
        </p:nvSpPr>
        <p:spPr/>
        <p:txBody>
          <a:bodyPr/>
          <a:lstStyle/>
          <a:p>
            <a:r>
              <a:rPr lang="da-DK"/>
              <a:t>Side </a:t>
            </a:r>
            <a:fld id="{730605FF-F867-A740-A5DE-C65B9C40772E}" type="slidenum">
              <a:rPr lang="da-DK" smtClean="0"/>
              <a:pPr/>
              <a:t>12</a:t>
            </a:fld>
            <a:endParaRPr lang="da-DK"/>
          </a:p>
        </p:txBody>
      </p:sp>
      <p:pic>
        <p:nvPicPr>
          <p:cNvPr id="11" name="Billede 10" descr="Et billede, der indeholder tekst&#10;&#10;Automatisk genereret beskrivelse">
            <a:extLst>
              <a:ext uri="{FF2B5EF4-FFF2-40B4-BE49-F238E27FC236}">
                <a16:creationId xmlns:a16="http://schemas.microsoft.com/office/drawing/2014/main" id="{28B51982-823E-AC8C-306A-0087175E09CB}"/>
              </a:ext>
            </a:extLst>
          </p:cNvPr>
          <p:cNvPicPr>
            <a:picLocks noChangeAspect="1"/>
          </p:cNvPicPr>
          <p:nvPr/>
        </p:nvPicPr>
        <p:blipFill rotWithShape="1">
          <a:blip r:embed="rId3">
            <a:extLst>
              <a:ext uri="{28A0092B-C50C-407E-A947-70E740481C1C}">
                <a14:useLocalDpi xmlns:a14="http://schemas.microsoft.com/office/drawing/2010/main" val="0"/>
              </a:ext>
            </a:extLst>
          </a:blip>
          <a:srcRect l="10691" t="26621" r="28475"/>
          <a:stretch/>
        </p:blipFill>
        <p:spPr>
          <a:xfrm>
            <a:off x="8490810" y="3816375"/>
            <a:ext cx="3432889" cy="2329250"/>
          </a:xfrm>
          <a:prstGeom prst="rect">
            <a:avLst/>
          </a:prstGeom>
        </p:spPr>
      </p:pic>
    </p:spTree>
    <p:extLst>
      <p:ext uri="{BB962C8B-B14F-4D97-AF65-F5344CB8AC3E}">
        <p14:creationId xmlns:p14="http://schemas.microsoft.com/office/powerpoint/2010/main" val="416796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FE8B-5DC1-3D50-F498-875E82B67EBC}"/>
              </a:ext>
            </a:extLst>
          </p:cNvPr>
          <p:cNvSpPr>
            <a:spLocks noGrp="1"/>
          </p:cNvSpPr>
          <p:nvPr>
            <p:ph type="title"/>
          </p:nvPr>
        </p:nvSpPr>
        <p:spPr/>
        <p:txBody>
          <a:bodyPr lIns="91440" tIns="45720" rIns="91440" bIns="45720" anchor="t"/>
          <a:lstStyle/>
          <a:p>
            <a:r>
              <a:rPr lang="da-DK" b="1"/>
              <a:t>Sådan arbejder </a:t>
            </a:r>
            <a:r>
              <a:rPr lang="da-DK" b="1">
                <a:solidFill>
                  <a:schemeClr val="bg1"/>
                </a:solidFill>
                <a:highlight>
                  <a:srgbClr val="000000"/>
                </a:highlight>
              </a:rPr>
              <a:t>vores skole</a:t>
            </a:r>
            <a:r>
              <a:rPr lang="da-DK" b="1">
                <a:solidFill>
                  <a:schemeClr val="bg1"/>
                </a:solidFill>
              </a:rPr>
              <a:t> </a:t>
            </a:r>
            <a:r>
              <a:rPr lang="da-DK" b="1"/>
              <a:t>med skolefravær</a:t>
            </a:r>
          </a:p>
        </p:txBody>
      </p:sp>
      <p:sp>
        <p:nvSpPr>
          <p:cNvPr id="4" name="Pladsholder til slidenummer 3">
            <a:extLst>
              <a:ext uri="{FF2B5EF4-FFF2-40B4-BE49-F238E27FC236}">
                <a16:creationId xmlns:a16="http://schemas.microsoft.com/office/drawing/2014/main" id="{31EE1FC6-60A8-4037-3298-207329110264}"/>
              </a:ext>
            </a:extLst>
          </p:cNvPr>
          <p:cNvSpPr>
            <a:spLocks noGrp="1"/>
          </p:cNvSpPr>
          <p:nvPr>
            <p:ph type="sldNum" sz="quarter" idx="12"/>
          </p:nvPr>
        </p:nvSpPr>
        <p:spPr/>
        <p:txBody>
          <a:bodyPr/>
          <a:lstStyle/>
          <a:p>
            <a:r>
              <a:rPr lang="da-DK"/>
              <a:t>Side </a:t>
            </a:r>
            <a:fld id="{730605FF-F867-A740-A5DE-C65B9C40772E}" type="slidenum">
              <a:rPr lang="da-DK" smtClean="0"/>
              <a:pPr/>
              <a:t>13</a:t>
            </a:fld>
            <a:endParaRPr lang="da-DK"/>
          </a:p>
        </p:txBody>
      </p:sp>
      <p:sp>
        <p:nvSpPr>
          <p:cNvPr id="5" name="Pladsholder til indhold 2">
            <a:extLst>
              <a:ext uri="{FF2B5EF4-FFF2-40B4-BE49-F238E27FC236}">
                <a16:creationId xmlns:a16="http://schemas.microsoft.com/office/drawing/2014/main" id="{B928D955-E268-AA5D-A20B-458726D3520B}"/>
              </a:ext>
            </a:extLst>
          </p:cNvPr>
          <p:cNvSpPr txBox="1">
            <a:spLocks/>
          </p:cNvSpPr>
          <p:nvPr/>
        </p:nvSpPr>
        <p:spPr>
          <a:xfrm>
            <a:off x="442913" y="1268999"/>
            <a:ext cx="11306175" cy="4758211"/>
          </a:xfrm>
          <a:prstGeom prst="rect">
            <a:avLst/>
          </a:prstGeom>
        </p:spPr>
        <p:txBody>
          <a:bodyPr lIns="91440" tIns="45720" rIns="91440" bIns="45720" anchor="t">
            <a:normAutofit lnSpcReduction="10000"/>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ea typeface="Open Sans"/>
                <a:cs typeface="Calibri"/>
              </a:rPr>
              <a:t>Skolen forebygger skolefravær ved at</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fællesskabende didaktikker, elevinddragelse…</a:t>
            </a:r>
          </a:p>
          <a:p>
            <a:endParaRPr lang="da-DK">
              <a:ea typeface="Open Sans"/>
              <a:cs typeface="Calibri"/>
            </a:endParaRPr>
          </a:p>
          <a:p>
            <a:pPr marL="0" indent="0">
              <a:buFont typeface="Arial" panose="020B0604020202020204" pitchFamily="34" charset="0"/>
              <a:buNone/>
            </a:pPr>
            <a:r>
              <a:rPr lang="da-DK" b="1">
                <a:ea typeface="Open Sans"/>
                <a:cs typeface="Calibri"/>
              </a:rPr>
              <a:t>Skolen reagerer på tidlige tegn på skolefravær ved at</a:t>
            </a:r>
            <a:r>
              <a:rPr lang="da-DK">
                <a:ea typeface="Open Sans"/>
                <a:cs typeface="Calibri"/>
              </a:rPr>
              <a:t>:</a:t>
            </a:r>
          </a:p>
          <a:p>
            <a:pPr marL="0" indent="0">
              <a:buFont typeface="Arial" panose="020B0604020202020204" pitchFamily="34" charset="0"/>
              <a:buNone/>
            </a:pPr>
            <a:r>
              <a:rPr lang="da-DK">
                <a:ea typeface="Open Sans"/>
                <a:cs typeface="Calibri"/>
              </a:rPr>
              <a:t>UDFYLD HER:… </a:t>
            </a:r>
            <a:r>
              <a:rPr lang="da-DK" i="1">
                <a:ea typeface="Open Sans"/>
                <a:cs typeface="Calibri"/>
              </a:rPr>
              <a:t>F.eks. inddrager eleven, inddrager forældre, udpeger en tovholder, tilpasser rammer…</a:t>
            </a:r>
          </a:p>
          <a:p>
            <a:endParaRPr lang="en-US">
              <a:ea typeface="Open Sans"/>
            </a:endParaRPr>
          </a:p>
          <a:p>
            <a:pPr marL="0" indent="0">
              <a:buFont typeface="Arial" panose="020B0604020202020204" pitchFamily="34" charset="0"/>
              <a:buNone/>
            </a:pPr>
            <a:r>
              <a:rPr lang="da-DK" b="1">
                <a:ea typeface="Open Sans"/>
                <a:cs typeface="Calibri"/>
              </a:rPr>
              <a:t>Skolen arbejder ud fra disse principper når det gælder skole-hjem-samarbejdet</a:t>
            </a:r>
            <a:r>
              <a:rPr lang="da-DK">
                <a:ea typeface="Open Sans"/>
                <a:cs typeface="Calibri"/>
              </a:rPr>
              <a:t>:</a:t>
            </a:r>
          </a:p>
          <a:p>
            <a:pPr marL="0" indent="0">
              <a:buFont typeface="Arial" panose="020B0604020202020204" pitchFamily="34" charset="0"/>
              <a:buNone/>
            </a:pPr>
            <a:r>
              <a:rPr lang="da-DK">
                <a:ea typeface="Open Sans"/>
                <a:cs typeface="Calibri"/>
              </a:rPr>
              <a:t>UFDYLD HER:… </a:t>
            </a:r>
            <a:r>
              <a:rPr lang="da-DK" i="1">
                <a:ea typeface="Open Sans"/>
                <a:cs typeface="Calibri"/>
              </a:rPr>
              <a:t>F.eks. X antal forældremøder, X antal skole-hjem-samtaler, positiv dialog, anerkendende forældresyn…</a:t>
            </a:r>
          </a:p>
          <a:p>
            <a:endParaRPr lang="da-DK">
              <a:ea typeface="Open Sans"/>
              <a:cs typeface="Calibri"/>
            </a:endParaRPr>
          </a:p>
          <a:p>
            <a:pPr marL="0" indent="0">
              <a:buFont typeface="Arial" panose="020B0604020202020204" pitchFamily="34" charset="0"/>
              <a:buNone/>
            </a:pPr>
            <a:r>
              <a:rPr lang="da-DK" b="1">
                <a:ea typeface="Open Sans"/>
                <a:cs typeface="Calibri"/>
              </a:rPr>
              <a:t>Skolen inddrager elevernes stemmer ved at:</a:t>
            </a:r>
          </a:p>
          <a:p>
            <a:pPr marL="0" indent="0">
              <a:buFont typeface="Arial" panose="020B0604020202020204" pitchFamily="34" charset="0"/>
              <a:buNone/>
            </a:pPr>
            <a:r>
              <a:rPr lang="da-DK">
                <a:ea typeface="Open Sans"/>
                <a:cs typeface="Calibri"/>
              </a:rPr>
              <a:t>UDFYLD HER: … </a:t>
            </a:r>
            <a:r>
              <a:rPr lang="da-DK" i="1">
                <a:ea typeface="Open Sans"/>
                <a:cs typeface="Calibri"/>
              </a:rPr>
              <a:t>F.eks. eleverne bidrager med deres input til trivselsarbejdet til forældremøder, skolen har undervisningsmiljørepræsentanter (UMR) blandt eleverne…</a:t>
            </a:r>
          </a:p>
        </p:txBody>
      </p:sp>
    </p:spTree>
    <p:extLst>
      <p:ext uri="{BB962C8B-B14F-4D97-AF65-F5344CB8AC3E}">
        <p14:creationId xmlns:p14="http://schemas.microsoft.com/office/powerpoint/2010/main" val="135373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fade">
                                      <p:cBhvr>
                                        <p:cTn id="23" dur="500"/>
                                        <p:tgtEl>
                                          <p:spTgt spid="5">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Effect transition="in" filter="fade">
                                      <p:cBhvr>
                                        <p:cTn id="2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FE8B-5DC1-3D50-F498-875E82B67EBC}"/>
              </a:ext>
            </a:extLst>
          </p:cNvPr>
          <p:cNvSpPr>
            <a:spLocks noGrp="1"/>
          </p:cNvSpPr>
          <p:nvPr>
            <p:ph type="title"/>
          </p:nvPr>
        </p:nvSpPr>
        <p:spPr/>
        <p:txBody>
          <a:bodyPr lIns="91440" tIns="45720" rIns="91440" bIns="45720" anchor="t"/>
          <a:lstStyle/>
          <a:p>
            <a:r>
              <a:rPr lang="da-DK" b="1"/>
              <a:t>Sådan arbejder </a:t>
            </a:r>
            <a:r>
              <a:rPr lang="da-DK" b="1">
                <a:solidFill>
                  <a:schemeClr val="bg1"/>
                </a:solidFill>
                <a:highlight>
                  <a:srgbClr val="000000"/>
                </a:highlight>
              </a:rPr>
              <a:t>vores skole</a:t>
            </a:r>
            <a:r>
              <a:rPr lang="da-DK" b="1">
                <a:solidFill>
                  <a:schemeClr val="bg1"/>
                </a:solidFill>
              </a:rPr>
              <a:t> </a:t>
            </a:r>
            <a:r>
              <a:rPr lang="da-DK" b="1"/>
              <a:t>med skolefravær</a:t>
            </a:r>
          </a:p>
        </p:txBody>
      </p:sp>
      <p:sp>
        <p:nvSpPr>
          <p:cNvPr id="4" name="Pladsholder til slidenummer 3">
            <a:extLst>
              <a:ext uri="{FF2B5EF4-FFF2-40B4-BE49-F238E27FC236}">
                <a16:creationId xmlns:a16="http://schemas.microsoft.com/office/drawing/2014/main" id="{31EE1FC6-60A8-4037-3298-207329110264}"/>
              </a:ext>
            </a:extLst>
          </p:cNvPr>
          <p:cNvSpPr>
            <a:spLocks noGrp="1"/>
          </p:cNvSpPr>
          <p:nvPr>
            <p:ph type="sldNum" sz="quarter" idx="12"/>
          </p:nvPr>
        </p:nvSpPr>
        <p:spPr/>
        <p:txBody>
          <a:bodyPr/>
          <a:lstStyle/>
          <a:p>
            <a:r>
              <a:rPr lang="da-DK"/>
              <a:t>Side </a:t>
            </a:r>
            <a:fld id="{730605FF-F867-A740-A5DE-C65B9C40772E}" type="slidenum">
              <a:rPr lang="da-DK" smtClean="0"/>
              <a:pPr/>
              <a:t>14</a:t>
            </a:fld>
            <a:endParaRPr lang="da-DK"/>
          </a:p>
        </p:txBody>
      </p:sp>
      <p:sp>
        <p:nvSpPr>
          <p:cNvPr id="7" name="Pladsholder til indhold 2">
            <a:extLst>
              <a:ext uri="{FF2B5EF4-FFF2-40B4-BE49-F238E27FC236}">
                <a16:creationId xmlns:a16="http://schemas.microsoft.com/office/drawing/2014/main" id="{90380A42-0D2C-AC23-DA76-4FECE649C501}"/>
              </a:ext>
            </a:extLst>
          </p:cNvPr>
          <p:cNvSpPr txBox="1">
            <a:spLocks/>
          </p:cNvSpPr>
          <p:nvPr/>
        </p:nvSpPr>
        <p:spPr>
          <a:xfrm>
            <a:off x="442913" y="1268999"/>
            <a:ext cx="11306175" cy="3321615"/>
          </a:xfrm>
          <a:prstGeom prst="rect">
            <a:avLst/>
          </a:prstGeom>
        </p:spPr>
        <p:txBody>
          <a:bodyPr lIns="91440" tIns="45720" rIns="91440" bIns="45720" anchor="t">
            <a:sp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ea typeface="Open Sans"/>
                <a:cs typeface="Calibri"/>
              </a:rPr>
              <a:t>Sådan gør vi for at hindre, at skolens hverdag (f.eks. lærerskift, overgange) bliver en risikofaktor for fravær</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fokus på bløde overgange, god og tydelig klasseledelse…</a:t>
            </a:r>
          </a:p>
          <a:p>
            <a:pPr marL="143510" indent="-143510"/>
            <a:endParaRPr lang="da-DK">
              <a:ea typeface="Open Sans"/>
              <a:cs typeface="Calibri"/>
            </a:endParaRPr>
          </a:p>
          <a:p>
            <a:pPr marL="0" indent="0">
              <a:buFont typeface="Arial" panose="020B0604020202020204" pitchFamily="34" charset="0"/>
              <a:buNone/>
            </a:pPr>
            <a:r>
              <a:rPr lang="da-DK" b="1">
                <a:ea typeface="Open Sans"/>
                <a:cs typeface="Calibri"/>
              </a:rPr>
              <a:t>Sådan arbejder vi med elevernes sociale relationer</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fællesskabende didaktik, trivselsprogrammer, bevidsthed omkring gruppearbejde…</a:t>
            </a:r>
          </a:p>
          <a:p>
            <a:pPr marL="143510" indent="-143510"/>
            <a:endParaRPr lang="da-DK">
              <a:ea typeface="Open Sans"/>
              <a:cs typeface="Calibri"/>
            </a:endParaRPr>
          </a:p>
          <a:p>
            <a:pPr marL="0" indent="0">
              <a:buFont typeface="Arial" panose="020B0604020202020204" pitchFamily="34" charset="0"/>
              <a:buNone/>
            </a:pPr>
            <a:r>
              <a:rPr lang="da-DK" b="1">
                <a:ea typeface="Open Sans"/>
                <a:cs typeface="Calibri"/>
              </a:rPr>
              <a:t>Sådan kan I som forældre bakke op om arbejdet med klassernes fællesskaber</a:t>
            </a:r>
            <a:r>
              <a:rPr lang="da-DK">
                <a:ea typeface="Open Sans"/>
                <a:cs typeface="Calibri"/>
              </a:rPr>
              <a:t>:</a:t>
            </a:r>
          </a:p>
          <a:p>
            <a:pPr marL="0" indent="0">
              <a:buFont typeface="Arial" panose="020B0604020202020204" pitchFamily="34" charset="0"/>
              <a:buNone/>
            </a:pPr>
            <a:r>
              <a:rPr lang="da-DK">
                <a:ea typeface="Open Sans"/>
                <a:cs typeface="Calibri"/>
              </a:rPr>
              <a:t>UDFYLD HER: … </a:t>
            </a:r>
            <a:r>
              <a:rPr lang="da-DK" i="1">
                <a:ea typeface="Open Sans"/>
                <a:cs typeface="Calibri"/>
              </a:rPr>
              <a:t>F.eks. lege/spisegrupper, forældremøder, forældrekaffe… </a:t>
            </a:r>
          </a:p>
        </p:txBody>
      </p:sp>
    </p:spTree>
    <p:extLst>
      <p:ext uri="{BB962C8B-B14F-4D97-AF65-F5344CB8AC3E}">
        <p14:creationId xmlns:p14="http://schemas.microsoft.com/office/powerpoint/2010/main" val="1381265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2A39CBCD-074D-E000-4AF9-0054F4F41087}"/>
              </a:ext>
            </a:extLst>
          </p:cNvPr>
          <p:cNvSpPr>
            <a:spLocks noGrp="1"/>
          </p:cNvSpPr>
          <p:nvPr>
            <p:ph type="body" sz="quarter" idx="15"/>
          </p:nvPr>
        </p:nvSpPr>
        <p:spPr>
          <a:xfrm>
            <a:off x="0" y="1"/>
            <a:ext cx="3969490" cy="6858000"/>
          </a:xfrm>
        </p:spPr>
        <p:txBody>
          <a:bodyPr/>
          <a:lstStyle/>
          <a:p>
            <a:endParaRPr lang="en-US"/>
          </a:p>
        </p:txBody>
      </p:sp>
      <p:sp>
        <p:nvSpPr>
          <p:cNvPr id="2" name="Titel 1">
            <a:extLst>
              <a:ext uri="{FF2B5EF4-FFF2-40B4-BE49-F238E27FC236}">
                <a16:creationId xmlns:a16="http://schemas.microsoft.com/office/drawing/2014/main" id="{8C223F38-3202-2F90-6E84-494616FFDA08}"/>
              </a:ext>
            </a:extLst>
          </p:cNvPr>
          <p:cNvSpPr>
            <a:spLocks noGrp="1"/>
          </p:cNvSpPr>
          <p:nvPr>
            <p:ph type="title"/>
          </p:nvPr>
        </p:nvSpPr>
        <p:spPr>
          <a:xfrm>
            <a:off x="4335933" y="441326"/>
            <a:ext cx="7416799" cy="1152988"/>
          </a:xfrm>
        </p:spPr>
        <p:txBody>
          <a:bodyPr lIns="91440" tIns="45720" rIns="91440" bIns="45720" anchor="t">
            <a:normAutofit/>
          </a:bodyPr>
          <a:lstStyle/>
          <a:p>
            <a:r>
              <a:rPr lang="da-DK" b="1"/>
              <a:t>Drøftelse </a:t>
            </a:r>
            <a:endParaRPr lang="da-DK">
              <a:highlight>
                <a:srgbClr val="FFFF00"/>
              </a:highlight>
            </a:endParaRPr>
          </a:p>
        </p:txBody>
      </p:sp>
      <p:pic>
        <p:nvPicPr>
          <p:cNvPr id="6" name="Billede 5" descr="Et billede, der indeholder tekst&#10;&#10;Automatisk genereret beskrivelse">
            <a:extLst>
              <a:ext uri="{FF2B5EF4-FFF2-40B4-BE49-F238E27FC236}">
                <a16:creationId xmlns:a16="http://schemas.microsoft.com/office/drawing/2014/main" id="{EB164BB9-4789-BD52-64A0-FB9DDCD8C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75" y="1900676"/>
            <a:ext cx="7413154" cy="4169898"/>
          </a:xfrm>
          <a:prstGeom prst="rect">
            <a:avLst/>
          </a:prstGeom>
          <a:noFill/>
        </p:spPr>
      </p:pic>
      <p:sp>
        <p:nvSpPr>
          <p:cNvPr id="4" name="Pladsholder til slidenummer 3">
            <a:extLst>
              <a:ext uri="{FF2B5EF4-FFF2-40B4-BE49-F238E27FC236}">
                <a16:creationId xmlns:a16="http://schemas.microsoft.com/office/drawing/2014/main" id="{90849B1E-88F8-CA6A-D4AA-62CD20279B5C}"/>
              </a:ext>
            </a:extLst>
          </p:cNvPr>
          <p:cNvSpPr>
            <a:spLocks noGrp="1"/>
          </p:cNvSpPr>
          <p:nvPr>
            <p:ph type="sldNum" sz="quarter" idx="12"/>
          </p:nvPr>
        </p:nvSpPr>
        <p:spPr>
          <a:xfrm>
            <a:off x="11389088" y="6522575"/>
            <a:ext cx="360000" cy="144000"/>
          </a:xfrm>
        </p:spPr>
        <p:txBody>
          <a:bodyPr anchor="ctr">
            <a:normAutofit/>
          </a:bodyPr>
          <a:lstStyle/>
          <a:p>
            <a:pPr>
              <a:spcAft>
                <a:spcPts val="600"/>
              </a:spcAft>
            </a:pPr>
            <a:r>
              <a:rPr lang="da-DK"/>
              <a:t>Side </a:t>
            </a:r>
            <a:fld id="{730605FF-F867-A740-A5DE-C65B9C40772E}" type="slidenum">
              <a:rPr lang="da-DK" smtClean="0"/>
              <a:pPr>
                <a:spcAft>
                  <a:spcPts val="600"/>
                </a:spcAft>
              </a:pPr>
              <a:t>15</a:t>
            </a:fld>
            <a:endParaRPr lang="da-DK"/>
          </a:p>
        </p:txBody>
      </p:sp>
      <p:sp>
        <p:nvSpPr>
          <p:cNvPr id="3" name="Pladsholder til indhold 2">
            <a:extLst>
              <a:ext uri="{FF2B5EF4-FFF2-40B4-BE49-F238E27FC236}">
                <a16:creationId xmlns:a16="http://schemas.microsoft.com/office/drawing/2014/main" id="{DB905F78-A993-29C2-0948-B3932AEDC759}"/>
              </a:ext>
            </a:extLst>
          </p:cNvPr>
          <p:cNvSpPr>
            <a:spLocks noGrp="1"/>
          </p:cNvSpPr>
          <p:nvPr>
            <p:ph type="body" sz="quarter" idx="14"/>
          </p:nvPr>
        </p:nvSpPr>
        <p:spPr>
          <a:xfrm>
            <a:off x="218235" y="636187"/>
            <a:ext cx="3533019" cy="5724525"/>
          </a:xfrm>
        </p:spPr>
        <p:txBody>
          <a:bodyPr lIns="91440" tIns="45720" rIns="91440" bIns="45720">
            <a:normAutofit lnSpcReduction="10000"/>
          </a:bodyPr>
          <a:lstStyle/>
          <a:p>
            <a:pPr marL="0" indent="0">
              <a:buNone/>
            </a:pPr>
            <a:r>
              <a:rPr lang="da-DK" sz="1800"/>
              <a:t>Hvad hæfter I jer ved, når I hører oplægget og ser filmen?</a:t>
            </a:r>
          </a:p>
          <a:p>
            <a:pPr marL="0" indent="0">
              <a:buNone/>
            </a:pPr>
            <a:endParaRPr lang="da-DK" sz="1800"/>
          </a:p>
          <a:p>
            <a:pPr marL="0" indent="0">
              <a:buNone/>
            </a:pPr>
            <a:r>
              <a:rPr lang="da-DK" sz="1800"/>
              <a:t>Er der noget, der overrasker jer? </a:t>
            </a:r>
          </a:p>
          <a:p>
            <a:pPr marL="0" indent="0">
              <a:buNone/>
            </a:pPr>
            <a:endParaRPr lang="da-DK" sz="1800"/>
          </a:p>
          <a:p>
            <a:pPr marL="0" indent="0">
              <a:buNone/>
            </a:pPr>
            <a:r>
              <a:rPr lang="da-DK" sz="1800"/>
              <a:t>Er der noget I er blevet opmærksomme på i forhold til samarbejdet med skolen?</a:t>
            </a:r>
          </a:p>
          <a:p>
            <a:pPr marL="0" indent="0">
              <a:buNone/>
            </a:pPr>
            <a:endParaRPr lang="da-DK" sz="1800"/>
          </a:p>
          <a:p>
            <a:pPr marL="0" indent="0">
              <a:buNone/>
            </a:pPr>
            <a:r>
              <a:rPr lang="da-DK" sz="1800"/>
              <a:t>Har I tanker om, hvordan I som forældregruppe kan støtte op om klassens fællesskab? </a:t>
            </a:r>
          </a:p>
          <a:p>
            <a:pPr marL="0" indent="0">
              <a:buNone/>
            </a:pPr>
            <a:endParaRPr lang="da-DK" sz="1800"/>
          </a:p>
          <a:p>
            <a:pPr marL="0" indent="0">
              <a:buNone/>
            </a:pPr>
            <a:r>
              <a:rPr lang="da-DK" sz="1800"/>
              <a:t>…</a:t>
            </a:r>
          </a:p>
        </p:txBody>
      </p:sp>
    </p:spTree>
    <p:extLst>
      <p:ext uri="{BB962C8B-B14F-4D97-AF65-F5344CB8AC3E}">
        <p14:creationId xmlns:p14="http://schemas.microsoft.com/office/powerpoint/2010/main" val="14082636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Et billede, der indeholder tekst, legetøj, dukke&#10;&#10;Automatisk genereret beskrivelse">
            <a:extLst>
              <a:ext uri="{FF2B5EF4-FFF2-40B4-BE49-F238E27FC236}">
                <a16:creationId xmlns:a16="http://schemas.microsoft.com/office/drawing/2014/main" id="{E880E652-11DD-4B9D-535F-D7A6EC96F5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a:fillRect/>
          </a:stretch>
        </p:blipFill>
        <p:spPr/>
      </p:pic>
      <p:sp>
        <p:nvSpPr>
          <p:cNvPr id="9" name="Pladsholder til tekst 8">
            <a:extLst>
              <a:ext uri="{FF2B5EF4-FFF2-40B4-BE49-F238E27FC236}">
                <a16:creationId xmlns:a16="http://schemas.microsoft.com/office/drawing/2014/main" id="{30911605-36D6-E805-E17B-80750D845F1E}"/>
              </a:ext>
            </a:extLst>
          </p:cNvPr>
          <p:cNvSpPr>
            <a:spLocks noGrp="1"/>
          </p:cNvSpPr>
          <p:nvPr>
            <p:ph type="body" sz="quarter" idx="10"/>
          </p:nvPr>
        </p:nvSpPr>
        <p:spPr/>
        <p:txBody>
          <a:bodyPr/>
          <a:lstStyle/>
          <a:p>
            <a:endParaRPr lang="da-DK"/>
          </a:p>
        </p:txBody>
      </p:sp>
      <p:sp>
        <p:nvSpPr>
          <p:cNvPr id="11" name="Pladsholder til tekst 10">
            <a:extLst>
              <a:ext uri="{FF2B5EF4-FFF2-40B4-BE49-F238E27FC236}">
                <a16:creationId xmlns:a16="http://schemas.microsoft.com/office/drawing/2014/main" id="{FE445B89-FEAB-857D-6C4D-0499729EB161}"/>
              </a:ext>
            </a:extLst>
          </p:cNvPr>
          <p:cNvSpPr>
            <a:spLocks noGrp="1"/>
          </p:cNvSpPr>
          <p:nvPr>
            <p:ph type="body" sz="quarter" idx="14"/>
          </p:nvPr>
        </p:nvSpPr>
        <p:spPr/>
        <p:txBody>
          <a:bodyPr/>
          <a:lstStyle/>
          <a:p>
            <a:endParaRPr lang="da-DK"/>
          </a:p>
        </p:txBody>
      </p:sp>
      <p:sp>
        <p:nvSpPr>
          <p:cNvPr id="12" name="Pladsholder til tekst 11">
            <a:extLst>
              <a:ext uri="{FF2B5EF4-FFF2-40B4-BE49-F238E27FC236}">
                <a16:creationId xmlns:a16="http://schemas.microsoft.com/office/drawing/2014/main" id="{FD6590D9-5559-5542-BF16-91CB78424D22}"/>
              </a:ext>
            </a:extLst>
          </p:cNvPr>
          <p:cNvSpPr>
            <a:spLocks noGrp="1"/>
          </p:cNvSpPr>
          <p:nvPr>
            <p:ph type="body" sz="quarter" idx="15"/>
          </p:nvPr>
        </p:nvSpPr>
        <p:spPr/>
        <p:txBody>
          <a:bodyPr/>
          <a:lstStyle/>
          <a:p>
            <a:r>
              <a:rPr lang="da-DK"/>
              <a:t> FOR</a:t>
            </a:r>
          </a:p>
        </p:txBody>
      </p:sp>
      <p:sp>
        <p:nvSpPr>
          <p:cNvPr id="5" name="Pladsholder til slidenummer 4">
            <a:extLst>
              <a:ext uri="{FF2B5EF4-FFF2-40B4-BE49-F238E27FC236}">
                <a16:creationId xmlns:a16="http://schemas.microsoft.com/office/drawing/2014/main" id="{391161ED-EAD5-AE60-2C56-D3A938925F28}"/>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16</a:t>
            </a:fld>
            <a:endParaRPr lang="en-GB"/>
          </a:p>
        </p:txBody>
      </p:sp>
    </p:spTree>
    <p:extLst>
      <p:ext uri="{BB962C8B-B14F-4D97-AF65-F5344CB8AC3E}">
        <p14:creationId xmlns:p14="http://schemas.microsoft.com/office/powerpoint/2010/main" val="38708234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1783600"/>
            <a:ext cx="8244000" cy="1342841"/>
          </a:xfrm>
        </p:spPr>
        <p:txBody>
          <a:bodyPr/>
          <a:lstStyle/>
          <a:p>
            <a:r>
              <a:rPr lang="da-DK" sz="4400" b="1">
                <a:solidFill>
                  <a:schemeClr val="bg2"/>
                </a:solidFill>
                <a:latin typeface="Roboto Slab"/>
                <a:ea typeface="Roboto Slab" pitchFamily="2" charset="0"/>
              </a:rPr>
              <a:t>Velkommen til forældremøde</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3392503"/>
            <a:ext cx="4837112" cy="622300"/>
          </a:xfrm>
        </p:spPr>
        <p:txBody>
          <a:bodyPr/>
          <a:lstStyle/>
          <a:p>
            <a:r>
              <a:rPr lang="da-DK"/>
              <a:t>OM TRIVSEL OG SKOLEFRAVÆR</a:t>
            </a:r>
          </a:p>
        </p:txBody>
      </p:sp>
    </p:spTree>
    <p:extLst>
      <p:ext uri="{BB962C8B-B14F-4D97-AF65-F5344CB8AC3E}">
        <p14:creationId xmlns:p14="http://schemas.microsoft.com/office/powerpoint/2010/main" val="27172223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DDB38EC7-FEB2-723E-1947-55E4FDFC022B}"/>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a:cs typeface="Calibri Light"/>
              </a:rPr>
              <a:t>Agenda for </a:t>
            </a:r>
            <a:r>
              <a:rPr lang="da-DK" b="1">
                <a:cs typeface="Calibri Light"/>
              </a:rPr>
              <a:t>mødet</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sz="half" idx="1"/>
          </p:nvPr>
        </p:nvSpPr>
        <p:spPr>
          <a:xfrm>
            <a:off x="449356" y="1468790"/>
            <a:ext cx="7416799" cy="4320000"/>
          </a:xfrm>
        </p:spPr>
        <p:txBody>
          <a:bodyPr lIns="91440" tIns="45720" rIns="91440" bIns="45720" anchor="t"/>
          <a:lstStyle/>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Film om skolefravær af Børns Vilkår</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Viden om skolefravær</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Klassekammerater og forældres betydning</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Hvordan kan vi samarbejde om en god skolegang for jeres børn?</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Hvordan arbejder vi med skolefravær på vores skole?</a:t>
            </a:r>
            <a:endParaRPr lang="da-DK" sz="2000">
              <a:cs typeface="Times New Roman"/>
            </a:endParaRPr>
          </a:p>
          <a:p>
            <a:endParaRPr lang="en-US" sz="2000"/>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3</a:t>
            </a:fld>
            <a:endParaRPr lang="da-DK"/>
          </a:p>
        </p:txBody>
      </p:sp>
      <p:pic>
        <p:nvPicPr>
          <p:cNvPr id="6" name="Billede 5">
            <a:extLst>
              <a:ext uri="{FF2B5EF4-FFF2-40B4-BE49-F238E27FC236}">
                <a16:creationId xmlns:a16="http://schemas.microsoft.com/office/drawing/2014/main" id="{A7AF7027-F0ED-F6A7-13D7-48DCC65D7A39}"/>
              </a:ext>
            </a:extLst>
          </p:cNvPr>
          <p:cNvPicPr>
            <a:picLocks noChangeAspect="1"/>
          </p:cNvPicPr>
          <p:nvPr/>
        </p:nvPicPr>
        <p:blipFill rotWithShape="1">
          <a:blip r:embed="rId5">
            <a:extLst>
              <a:ext uri="{28A0092B-C50C-407E-A947-70E740481C1C}">
                <a14:useLocalDpi xmlns:a14="http://schemas.microsoft.com/office/drawing/2010/main" val="0"/>
              </a:ext>
            </a:extLst>
          </a:blip>
          <a:srcRect l="25884" t="10473" r="25727"/>
          <a:stretch/>
        </p:blipFill>
        <p:spPr>
          <a:xfrm>
            <a:off x="8443338" y="2375208"/>
            <a:ext cx="3394022" cy="3532193"/>
          </a:xfrm>
          <a:prstGeom prst="rect">
            <a:avLst/>
          </a:prstGeom>
        </p:spPr>
      </p:pic>
    </p:spTree>
    <p:extLst>
      <p:ext uri="{BB962C8B-B14F-4D97-AF65-F5344CB8AC3E}">
        <p14:creationId xmlns:p14="http://schemas.microsoft.com/office/powerpoint/2010/main" val="7221983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56D41-5DFA-E590-70CB-55436BE98511}"/>
              </a:ext>
            </a:extLst>
          </p:cNvPr>
          <p:cNvSpPr>
            <a:spLocks noGrp="1"/>
          </p:cNvSpPr>
          <p:nvPr>
            <p:ph type="title"/>
          </p:nvPr>
        </p:nvSpPr>
        <p:spPr/>
        <p:txBody>
          <a:bodyPr lIns="91440" tIns="45720" rIns="91440" bIns="45720" anchor="t"/>
          <a:lstStyle/>
          <a:p>
            <a:r>
              <a:rPr lang="da-DK">
                <a:cs typeface="Calibri Light"/>
              </a:rPr>
              <a:t>(Her skal skole-hjem-samarbejdsfilmen være)</a:t>
            </a:r>
          </a:p>
        </p:txBody>
      </p:sp>
      <p:sp>
        <p:nvSpPr>
          <p:cNvPr id="4" name="Pladsholder til slidenummer 3">
            <a:extLst>
              <a:ext uri="{FF2B5EF4-FFF2-40B4-BE49-F238E27FC236}">
                <a16:creationId xmlns:a16="http://schemas.microsoft.com/office/drawing/2014/main" id="{65ECDF4A-173F-940B-BCC3-B2148EB11882}"/>
              </a:ext>
            </a:extLst>
          </p:cNvPr>
          <p:cNvSpPr>
            <a:spLocks noGrp="1"/>
          </p:cNvSpPr>
          <p:nvPr>
            <p:ph type="sldNum" sz="quarter" idx="12"/>
          </p:nvPr>
        </p:nvSpPr>
        <p:spPr/>
        <p:txBody>
          <a:bodyPr/>
          <a:lstStyle/>
          <a:p>
            <a:r>
              <a:rPr lang="da-DK"/>
              <a:t>Side </a:t>
            </a:r>
            <a:fld id="{730605FF-F867-A740-A5DE-C65B9C40772E}" type="slidenum">
              <a:rPr lang="da-DK" smtClean="0"/>
              <a:pPr/>
              <a:t>4</a:t>
            </a:fld>
            <a:endParaRPr lang="da-DK"/>
          </a:p>
        </p:txBody>
      </p:sp>
      <p:sp>
        <p:nvSpPr>
          <p:cNvPr id="3" name="Tekstfelt 2">
            <a:extLst>
              <a:ext uri="{FF2B5EF4-FFF2-40B4-BE49-F238E27FC236}">
                <a16:creationId xmlns:a16="http://schemas.microsoft.com/office/drawing/2014/main" id="{12FB9164-C349-8C14-3498-9F1D7885DD4D}"/>
              </a:ext>
            </a:extLst>
          </p:cNvPr>
          <p:cNvSpPr txBox="1"/>
          <p:nvPr/>
        </p:nvSpPr>
        <p:spPr>
          <a:xfrm>
            <a:off x="3010830" y="2492298"/>
            <a:ext cx="5497551" cy="1432932"/>
          </a:xfrm>
          <a:prstGeom prst="rect">
            <a:avLst/>
          </a:prstGeom>
          <a:noFill/>
        </p:spPr>
        <p:txBody>
          <a:bodyPr wrap="square" lIns="0" tIns="0" rIns="0" bIns="0" rtlCol="0">
            <a:noAutofit/>
          </a:bodyPr>
          <a:lstStyle/>
          <a:p>
            <a:pPr algn="l">
              <a:lnSpc>
                <a:spcPct val="110000"/>
              </a:lnSpc>
              <a:spcBef>
                <a:spcPts val="1200"/>
              </a:spcBef>
              <a:buSzPct val="80000"/>
            </a:pPr>
            <a:r>
              <a:rPr lang="da-DK" sz="8000">
                <a:solidFill>
                  <a:srgbClr val="FF0000"/>
                </a:solidFill>
                <a:latin typeface="ImaginaryFriendBBW00-Rg" panose="02000506000000020004" pitchFamily="2" charset="0"/>
              </a:rPr>
              <a:t>Kommer snart</a:t>
            </a:r>
          </a:p>
        </p:txBody>
      </p:sp>
      <p:sp>
        <p:nvSpPr>
          <p:cNvPr id="6" name="Rektangel 5">
            <a:extLst>
              <a:ext uri="{FF2B5EF4-FFF2-40B4-BE49-F238E27FC236}">
                <a16:creationId xmlns:a16="http://schemas.microsoft.com/office/drawing/2014/main" id="{37A9551D-27EB-35CB-44C9-259233E9066E}"/>
              </a:ext>
            </a:extLst>
          </p:cNvPr>
          <p:cNvSpPr/>
          <p:nvPr/>
        </p:nvSpPr>
        <p:spPr>
          <a:xfrm>
            <a:off x="0" y="-69710"/>
            <a:ext cx="12192000" cy="6927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5" name="Onlinemedier 4" title="Forebyg fravær sammen">
            <a:hlinkClick r:id="" action="ppaction://media"/>
            <a:extLst>
              <a:ext uri="{FF2B5EF4-FFF2-40B4-BE49-F238E27FC236}">
                <a16:creationId xmlns:a16="http://schemas.microsoft.com/office/drawing/2014/main" id="{EB8B86C8-CC12-3E9F-FC05-215C129A6E9E}"/>
              </a:ext>
            </a:extLst>
          </p:cNvPr>
          <p:cNvPicPr>
            <a:picLocks noRot="1" noChangeAspect="1"/>
          </p:cNvPicPr>
          <p:nvPr>
            <a:videoFile r:link="rId1"/>
          </p:nvPr>
        </p:nvPicPr>
        <p:blipFill>
          <a:blip r:embed="rId4"/>
          <a:stretch>
            <a:fillRect/>
          </a:stretch>
        </p:blipFill>
        <p:spPr>
          <a:xfrm>
            <a:off x="-29307" y="-53242"/>
            <a:ext cx="12211537" cy="6866791"/>
          </a:xfrm>
          <a:prstGeom prst="rect">
            <a:avLst/>
          </a:prstGeom>
        </p:spPr>
      </p:pic>
    </p:spTree>
    <p:extLst>
      <p:ext uri="{BB962C8B-B14F-4D97-AF65-F5344CB8AC3E}">
        <p14:creationId xmlns:p14="http://schemas.microsoft.com/office/powerpoint/2010/main" val="2281992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møbler, sæde, stol&#10;&#10;Automatisk genereret beskrivelse">
            <a:extLst>
              <a:ext uri="{FF2B5EF4-FFF2-40B4-BE49-F238E27FC236}">
                <a16:creationId xmlns:a16="http://schemas.microsoft.com/office/drawing/2014/main" id="{41C7168F-87F6-3745-3446-C77D042E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40" y="1889443"/>
            <a:ext cx="9083040" cy="5109210"/>
          </a:xfrm>
          <a:prstGeom prst="rect">
            <a:avLst/>
          </a:prstGeom>
        </p:spPr>
      </p:pic>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er </a:t>
            </a:r>
            <a:r>
              <a:rPr lang="en-US" b="1" err="1">
                <a:cs typeface="Calibri Light"/>
              </a:rPr>
              <a:t>altid</a:t>
            </a:r>
            <a:r>
              <a:rPr lang="en-US" b="1">
                <a:cs typeface="Calibri Light"/>
              </a:rPr>
              <a:t> et </a:t>
            </a:r>
            <a:r>
              <a:rPr lang="en-US" b="1" err="1">
                <a:cs typeface="Calibri Light"/>
              </a:rPr>
              <a:t>sammensat</a:t>
            </a:r>
            <a:r>
              <a:rPr lang="en-US" b="1">
                <a:cs typeface="Calibri Light"/>
              </a:rPr>
              <a:t> problem</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idx="1"/>
          </p:nvPr>
        </p:nvSpPr>
        <p:spPr>
          <a:xfrm>
            <a:off x="442913" y="1198563"/>
            <a:ext cx="11306175" cy="833850"/>
          </a:xfrm>
        </p:spPr>
        <p:txBody>
          <a:bodyPr lIns="91440" tIns="45720" rIns="91440" bIns="45720" anchor="t">
            <a:normAutofit/>
          </a:bodyPr>
          <a:lstStyle/>
          <a:p>
            <a:pPr marL="0" indent="0">
              <a:spcBef>
                <a:spcPts val="0"/>
              </a:spcBef>
              <a:buNone/>
            </a:pPr>
            <a:r>
              <a:rPr lang="da-DK" sz="1800">
                <a:ea typeface="Open Sans"/>
                <a:cs typeface="Calibri"/>
              </a:rPr>
              <a:t>Skolefravær kan opstå for </a:t>
            </a:r>
            <a:r>
              <a:rPr lang="da-DK" sz="1800" i="1">
                <a:ea typeface="Open Sans"/>
                <a:cs typeface="Calibri"/>
              </a:rPr>
              <a:t>alle </a:t>
            </a:r>
            <a:r>
              <a:rPr lang="da-DK" sz="1800">
                <a:ea typeface="Open Sans"/>
                <a:cs typeface="Calibri"/>
              </a:rPr>
              <a:t>børn</a:t>
            </a:r>
            <a:r>
              <a:rPr lang="en-US" sz="1800">
                <a:ea typeface="Open Sans"/>
                <a:cs typeface="Open Sans"/>
              </a:rPr>
              <a:t>. </a:t>
            </a:r>
            <a:r>
              <a:rPr lang="da-DK" sz="1800">
                <a:ea typeface="Open Sans"/>
                <a:cs typeface="Open Sans"/>
              </a:rPr>
              <a:t>Skolefravær er et komplekst problem med mange årsager. </a:t>
            </a:r>
          </a:p>
          <a:p>
            <a:pPr marL="0" indent="0">
              <a:spcBef>
                <a:spcPts val="0"/>
              </a:spcBef>
              <a:buNone/>
            </a:pPr>
            <a:r>
              <a:rPr lang="da-DK" sz="1800">
                <a:ea typeface="Open Sans"/>
                <a:cs typeface="Open Sans"/>
              </a:rPr>
              <a:t>Det kan f.eks. handle om</a:t>
            </a:r>
            <a:r>
              <a:rPr lang="da-DK" sz="1800">
                <a:ea typeface="Open Sans"/>
              </a:rPr>
              <a:t>…</a:t>
            </a:r>
            <a:endParaRPr lang="da-DK" sz="1800">
              <a:cs typeface="Times New Roman"/>
            </a:endParaRPr>
          </a:p>
          <a:p>
            <a:endParaRPr lang="en-US"/>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5</a:t>
            </a:fld>
            <a:endParaRPr lang="da-DK"/>
          </a:p>
        </p:txBody>
      </p:sp>
      <p:sp>
        <p:nvSpPr>
          <p:cNvPr id="18" name="Tekstfelt 17">
            <a:extLst>
              <a:ext uri="{FF2B5EF4-FFF2-40B4-BE49-F238E27FC236}">
                <a16:creationId xmlns:a16="http://schemas.microsoft.com/office/drawing/2014/main" id="{AF249407-D950-25DB-1549-11E2013532FB}"/>
              </a:ext>
            </a:extLst>
          </p:cNvPr>
          <p:cNvSpPr txBox="1"/>
          <p:nvPr/>
        </p:nvSpPr>
        <p:spPr>
          <a:xfrm>
            <a:off x="876543" y="2480450"/>
            <a:ext cx="3332480" cy="369332"/>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u</a:t>
            </a:r>
            <a:r>
              <a:rPr lang="da-DK" i="1">
                <a:effectLst/>
                <a:latin typeface="ImaginaryFriendBBW00-Rg" panose="02000506000000020004" pitchFamily="2" charset="0"/>
                <a:ea typeface="Calibri" panose="020F0502020204030204" pitchFamily="34" charset="0"/>
                <a:cs typeface="Segoe UI" panose="020B0502040204020203" pitchFamily="34" charset="0"/>
              </a:rPr>
              <a:t>ro eller uforudsigelighed…</a:t>
            </a:r>
            <a:endParaRPr lang="da-DK" i="1">
              <a:effectLst/>
              <a:latin typeface="ImaginaryFriendBBW00-Rg" panose="02000506000000020004" pitchFamily="2" charset="0"/>
              <a:ea typeface="Calibri" panose="020F0502020204030204" pitchFamily="34" charset="0"/>
            </a:endParaRPr>
          </a:p>
        </p:txBody>
      </p:sp>
      <p:sp>
        <p:nvSpPr>
          <p:cNvPr id="19" name="Tekstfelt 18">
            <a:extLst>
              <a:ext uri="{FF2B5EF4-FFF2-40B4-BE49-F238E27FC236}">
                <a16:creationId xmlns:a16="http://schemas.microsoft.com/office/drawing/2014/main" id="{2647EFD3-E0ED-1DF4-DB44-4B93A3703BD3}"/>
              </a:ext>
            </a:extLst>
          </p:cNvPr>
          <p:cNvSpPr txBox="1"/>
          <p:nvPr/>
        </p:nvSpPr>
        <p:spPr>
          <a:xfrm>
            <a:off x="6638065" y="2480450"/>
            <a:ext cx="422216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svære relationer til klassekammerater eller lærere …</a:t>
            </a:r>
            <a:endParaRPr lang="da-DK" i="1">
              <a:effectLst/>
              <a:latin typeface="ImaginaryFriendBBW00-Rg" panose="02000506000000020004" pitchFamily="2" charset="0"/>
              <a:ea typeface="Calibri" panose="020F0502020204030204" pitchFamily="34" charset="0"/>
            </a:endParaRPr>
          </a:p>
        </p:txBody>
      </p:sp>
      <p:sp>
        <p:nvSpPr>
          <p:cNvPr id="20" name="Tekstfelt 19">
            <a:extLst>
              <a:ext uri="{FF2B5EF4-FFF2-40B4-BE49-F238E27FC236}">
                <a16:creationId xmlns:a16="http://schemas.microsoft.com/office/drawing/2014/main" id="{E259FB0D-0C7F-7374-38EA-2F800E4B824E}"/>
              </a:ext>
            </a:extLst>
          </p:cNvPr>
          <p:cNvSpPr txBox="1"/>
          <p:nvPr/>
        </p:nvSpPr>
        <p:spPr>
          <a:xfrm>
            <a:off x="7170468" y="365282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latin typeface="ImaginaryFriendBBW00-Rg" panose="02000506000000020004" pitchFamily="2" charset="0"/>
                <a:ea typeface="Calibri" panose="020F0502020204030204" pitchFamily="34" charset="0"/>
                <a:cs typeface="Segoe UI" panose="020B0502040204020203" pitchFamily="34" charset="0"/>
              </a:rPr>
              <a:t>u</a:t>
            </a:r>
            <a:r>
              <a:rPr lang="da-DK" i="1">
                <a:effectLst/>
                <a:latin typeface="ImaginaryFriendBBW00-Rg" panose="02000506000000020004" pitchFamily="2" charset="0"/>
                <a:ea typeface="Calibri" panose="020F0502020204030204" pitchFamily="34" charset="0"/>
                <a:cs typeface="Segoe UI" panose="020B0502040204020203" pitchFamily="34" charset="0"/>
              </a:rPr>
              <a:t>ndervisning, som eleven synes er kedelig eller for svær…</a:t>
            </a:r>
            <a:endParaRPr lang="da-DK" i="1">
              <a:effectLst/>
              <a:latin typeface="ImaginaryFriendBBW00-Rg" panose="02000506000000020004" pitchFamily="2" charset="0"/>
              <a:ea typeface="Calibri" panose="020F0502020204030204" pitchFamily="34" charset="0"/>
            </a:endParaRPr>
          </a:p>
        </p:txBody>
      </p:sp>
      <p:sp>
        <p:nvSpPr>
          <p:cNvPr id="21" name="Tekstfelt 20">
            <a:extLst>
              <a:ext uri="{FF2B5EF4-FFF2-40B4-BE49-F238E27FC236}">
                <a16:creationId xmlns:a16="http://schemas.microsoft.com/office/drawing/2014/main" id="{D57E9DE6-A294-DEE9-0027-563B690A478A}"/>
              </a:ext>
            </a:extLst>
          </p:cNvPr>
          <p:cNvSpPr txBox="1"/>
          <p:nvPr/>
        </p:nvSpPr>
        <p:spPr>
          <a:xfrm>
            <a:off x="1232744" y="369588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følelse af ikke at høre til i skolens fællesskab…</a:t>
            </a:r>
            <a:endParaRPr lang="da-DK" i="1">
              <a:effectLst/>
              <a:latin typeface="ImaginaryFriendBBW00-Rg" panose="02000506000000020004" pitchFamily="2" charset="0"/>
              <a:ea typeface="Calibri" panose="020F0502020204030204" pitchFamily="34" charset="0"/>
            </a:endParaRPr>
          </a:p>
        </p:txBody>
      </p:sp>
      <p:sp>
        <p:nvSpPr>
          <p:cNvPr id="22" name="Tekstfelt 21">
            <a:extLst>
              <a:ext uri="{FF2B5EF4-FFF2-40B4-BE49-F238E27FC236}">
                <a16:creationId xmlns:a16="http://schemas.microsoft.com/office/drawing/2014/main" id="{45C09E1B-F734-44AE-F386-9BA2D10A48BB}"/>
              </a:ext>
            </a:extLst>
          </p:cNvPr>
          <p:cNvSpPr txBox="1"/>
          <p:nvPr/>
        </p:nvSpPr>
        <p:spPr>
          <a:xfrm>
            <a:off x="442914" y="5169321"/>
            <a:ext cx="4059716" cy="923330"/>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skift og ændringer i elevens liv (lærerskift, nye situationer i familien, flytning)…</a:t>
            </a:r>
            <a:endParaRPr lang="da-DK" i="1">
              <a:effectLst/>
              <a:latin typeface="ImaginaryFriendBBW00-Rg" panose="02000506000000020004" pitchFamily="2" charset="0"/>
              <a:ea typeface="Calibri" panose="020F0502020204030204" pitchFamily="34" charset="0"/>
            </a:endParaRPr>
          </a:p>
        </p:txBody>
      </p:sp>
      <p:sp>
        <p:nvSpPr>
          <p:cNvPr id="23" name="Tekstfelt 22">
            <a:extLst>
              <a:ext uri="{FF2B5EF4-FFF2-40B4-BE49-F238E27FC236}">
                <a16:creationId xmlns:a16="http://schemas.microsoft.com/office/drawing/2014/main" id="{DC5F2D62-7E57-C1A6-0E6F-45AF4244B3EE}"/>
              </a:ext>
            </a:extLst>
          </p:cNvPr>
          <p:cNvSpPr txBox="1"/>
          <p:nvPr/>
        </p:nvSpPr>
        <p:spPr>
          <a:xfrm>
            <a:off x="7588704" y="5102200"/>
            <a:ext cx="3800383" cy="830997"/>
          </a:xfrm>
          <a:prstGeom prst="rect">
            <a:avLst/>
          </a:prstGeom>
          <a:noFill/>
        </p:spPr>
        <p:txBody>
          <a:bodyPr wrap="square">
            <a:spAutoFit/>
          </a:bodyPr>
          <a:lstStyle/>
          <a:p>
            <a:r>
              <a:rPr lang="da-DK" sz="2400" b="1" i="1">
                <a:latin typeface="ImaginaryFriendBBW00-Rg" panose="02000506000000020004" pitchFamily="2" charset="0"/>
                <a:cs typeface="Segoe UI" panose="020B0502040204020203" pitchFamily="34" charset="0"/>
              </a:rPr>
              <a:t>… </a:t>
            </a:r>
            <a:r>
              <a:rPr lang="da-DK" sz="2400" b="1" i="1">
                <a:effectLst/>
                <a:latin typeface="ImaginaryFriendBBW00-Rg" panose="02000506000000020004" pitchFamily="2" charset="0"/>
                <a:ea typeface="Calibri" panose="020F0502020204030204" pitchFamily="34" charset="0"/>
              </a:rPr>
              <a:t>og det er sjældent muligt at pege på en enkelt årsag</a:t>
            </a:r>
            <a:r>
              <a:rPr lang="da-DK" sz="2400" b="1" i="1">
                <a:effectLst/>
                <a:latin typeface="ImaginaryFriendBBW00-Rg" panose="02000506000000020004" pitchFamily="2" charset="0"/>
                <a:ea typeface="Calibri" panose="020F0502020204030204" pitchFamily="34" charset="0"/>
                <a:cs typeface="Segoe UI" panose="020B0502040204020203" pitchFamily="34" charset="0"/>
              </a:rPr>
              <a:t>…</a:t>
            </a:r>
            <a:endParaRPr lang="da-DK" sz="2400" b="1" i="1">
              <a:effectLst/>
              <a:latin typeface="ImaginaryFriendBBW00-Rg" panose="02000506000000020004" pitchFamily="2" charset="0"/>
              <a:ea typeface="Calibri" panose="020F0502020204030204" pitchFamily="34" charset="0"/>
            </a:endParaRPr>
          </a:p>
        </p:txBody>
      </p:sp>
    </p:spTree>
    <p:extLst>
      <p:ext uri="{BB962C8B-B14F-4D97-AF65-F5344CB8AC3E}">
        <p14:creationId xmlns:p14="http://schemas.microsoft.com/office/powerpoint/2010/main" val="3982180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C4350E2E-0299-9059-8E0C-6B8F3B89F9BD}"/>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a:t>
            </a:r>
            <a:r>
              <a:rPr lang="en-US" b="1" err="1">
                <a:cs typeface="Calibri Light"/>
              </a:rPr>
              <a:t>kan</a:t>
            </a:r>
            <a:r>
              <a:rPr lang="en-US" b="1">
                <a:cs typeface="Calibri Light"/>
              </a:rPr>
              <a:t> </a:t>
            </a:r>
            <a:r>
              <a:rPr lang="en-US" b="1" err="1">
                <a:cs typeface="Calibri Light"/>
              </a:rPr>
              <a:t>være</a:t>
            </a:r>
            <a:r>
              <a:rPr lang="en-US" b="1">
                <a:cs typeface="Calibri Light"/>
              </a:rPr>
              <a:t> elevens </a:t>
            </a:r>
            <a:r>
              <a:rPr lang="en-US" b="1" err="1">
                <a:cs typeface="Calibri Light"/>
              </a:rPr>
              <a:t>løsning</a:t>
            </a:r>
            <a:r>
              <a:rPr lang="en-US" b="1">
                <a:cs typeface="Calibri Light"/>
              </a:rPr>
              <a:t> </a:t>
            </a:r>
            <a:r>
              <a:rPr lang="en-US" b="1" err="1">
                <a:cs typeface="Calibri Light"/>
              </a:rPr>
              <a:t>på</a:t>
            </a:r>
            <a:r>
              <a:rPr lang="en-US" b="1">
                <a:cs typeface="Calibri Light"/>
              </a:rPr>
              <a:t> et problem</a:t>
            </a: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6</a:t>
            </a:fld>
            <a:endParaRPr lang="da-DK"/>
          </a:p>
        </p:txBody>
      </p:sp>
      <p:pic>
        <p:nvPicPr>
          <p:cNvPr id="13" name="Billede 12">
            <a:extLst>
              <a:ext uri="{FF2B5EF4-FFF2-40B4-BE49-F238E27FC236}">
                <a16:creationId xmlns:a16="http://schemas.microsoft.com/office/drawing/2014/main" id="{4140BD92-7FB2-F0F6-7C9F-3FDB4087035E}"/>
              </a:ext>
            </a:extLst>
          </p:cNvPr>
          <p:cNvPicPr>
            <a:picLocks noChangeAspect="1"/>
          </p:cNvPicPr>
          <p:nvPr/>
        </p:nvPicPr>
        <p:blipFill rotWithShape="1">
          <a:blip r:embed="rId3">
            <a:extLst>
              <a:ext uri="{28A0092B-C50C-407E-A947-70E740481C1C}">
                <a14:useLocalDpi xmlns:a14="http://schemas.microsoft.com/office/drawing/2010/main" val="0"/>
              </a:ext>
            </a:extLst>
          </a:blip>
          <a:srcRect l="36817" r="39173"/>
          <a:stretch/>
        </p:blipFill>
        <p:spPr>
          <a:xfrm>
            <a:off x="8641797" y="0"/>
            <a:ext cx="2927291" cy="6858000"/>
          </a:xfrm>
          <a:prstGeom prst="rect">
            <a:avLst/>
          </a:prstGeom>
        </p:spPr>
      </p:pic>
      <p:sp>
        <p:nvSpPr>
          <p:cNvPr id="5" name="Tekstfelt 4">
            <a:extLst>
              <a:ext uri="{FF2B5EF4-FFF2-40B4-BE49-F238E27FC236}">
                <a16:creationId xmlns:a16="http://schemas.microsoft.com/office/drawing/2014/main" id="{A8FAE7A3-EBE2-181B-39D9-A8F395AD94E8}"/>
              </a:ext>
            </a:extLst>
          </p:cNvPr>
          <p:cNvSpPr txBox="1"/>
          <p:nvPr/>
        </p:nvSpPr>
        <p:spPr>
          <a:xfrm>
            <a:off x="442913" y="1714499"/>
            <a:ext cx="7416799" cy="4007379"/>
          </a:xfrm>
          <a:prstGeom prst="rect">
            <a:avLst/>
          </a:prstGeom>
          <a:noFill/>
        </p:spPr>
        <p:txBody>
          <a:bodyPr wrap="square" lIns="0" tIns="0" rIns="0" bIns="0" rtlCol="0" anchor="t">
            <a:noAutofit/>
          </a:bodyPr>
          <a:lstStyle/>
          <a:p>
            <a:pPr marL="285750" indent="-285750">
              <a:lnSpc>
                <a:spcPct val="110000"/>
              </a:lnSpc>
              <a:spcBef>
                <a:spcPts val="1200"/>
              </a:spcBef>
              <a:buSzPct val="80000"/>
              <a:buFont typeface="Arial" panose="020B0604020202020204" pitchFamily="34" charset="0"/>
              <a:buChar char="•"/>
            </a:pPr>
            <a:r>
              <a:rPr lang="da-DK">
                <a:solidFill>
                  <a:schemeClr val="accent2"/>
                </a:solidFill>
              </a:rPr>
              <a:t>At blive væk fra skolen kan blive elevens måde at håndtere det, som er svært. For eleven er skolefraværet altså ikke et problem, men </a:t>
            </a:r>
            <a:r>
              <a:rPr lang="da-DK">
                <a:solidFill>
                  <a:schemeClr val="accent2"/>
                </a:solidFill>
                <a:highlight>
                  <a:srgbClr val="000000"/>
                </a:highlight>
              </a:rPr>
              <a:t> </a:t>
            </a:r>
            <a:r>
              <a:rPr lang="da-DK" b="1">
                <a:solidFill>
                  <a:schemeClr val="bg1"/>
                </a:solidFill>
                <a:highlight>
                  <a:srgbClr val="000000"/>
                </a:highlight>
              </a:rPr>
              <a:t>løsningen</a:t>
            </a:r>
            <a:r>
              <a:rPr lang="da-DK">
                <a:solidFill>
                  <a:schemeClr val="accent2"/>
                </a:solidFill>
                <a:highlight>
                  <a:srgbClr val="000000"/>
                </a:highlight>
              </a:rPr>
              <a:t> </a:t>
            </a:r>
            <a:r>
              <a:rPr lang="da-DK">
                <a:solidFill>
                  <a:schemeClr val="accent2"/>
                </a:solidFill>
              </a:rPr>
              <a:t> på et problem.</a:t>
            </a: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solidFill>
                  <a:schemeClr val="accent2"/>
                </a:solidFill>
              </a:rPr>
              <a:t>Børn og unge er </a:t>
            </a:r>
            <a:r>
              <a:rPr lang="da-DK">
                <a:solidFill>
                  <a:schemeClr val="accent2"/>
                </a:solidFill>
                <a:highlight>
                  <a:srgbClr val="000000"/>
                </a:highlight>
              </a:rPr>
              <a:t> </a:t>
            </a:r>
            <a:r>
              <a:rPr lang="da-DK" b="1">
                <a:solidFill>
                  <a:schemeClr val="bg1"/>
                </a:solidFill>
                <a:highlight>
                  <a:srgbClr val="000000"/>
                </a:highlight>
              </a:rPr>
              <a:t>eksperter i eget liv </a:t>
            </a:r>
            <a:r>
              <a:rPr lang="da-DK" b="1">
                <a:solidFill>
                  <a:schemeClr val="bg1"/>
                </a:solidFill>
              </a:rPr>
              <a:t> </a:t>
            </a:r>
            <a:r>
              <a:rPr lang="da-DK">
                <a:solidFill>
                  <a:schemeClr val="accent2"/>
                </a:solidFill>
              </a:rPr>
              <a:t>– og det er derfor vigtigt at tale med eleven om, hvad skolefraværet er en løsning på, og hvordan problemet kan løses på andre måder end at blive væk.</a:t>
            </a:r>
            <a:endParaRPr lang="da-DK">
              <a:solidFill>
                <a:schemeClr val="accent2"/>
              </a:solidFill>
              <a:ea typeface="Open Sans"/>
              <a:cs typeface="Open Sans"/>
            </a:endParaRP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solidFill>
                  <a:schemeClr val="accent2"/>
                </a:solidFill>
              </a:rPr>
              <a:t>Skolefravær går sjældent over af sig selv, men kræver en </a:t>
            </a:r>
            <a:br>
              <a:rPr lang="da-DK"/>
            </a:br>
            <a:r>
              <a:rPr lang="da-DK" b="1">
                <a:solidFill>
                  <a:schemeClr val="bg1"/>
                </a:solidFill>
                <a:highlight>
                  <a:srgbClr val="000000"/>
                </a:highlight>
              </a:rPr>
              <a:t> systematisk indsats </a:t>
            </a:r>
            <a:r>
              <a:rPr lang="da-DK">
                <a:solidFill>
                  <a:schemeClr val="accent2"/>
                </a:solidFill>
              </a:rPr>
              <a:t> af alle omkring eleven.</a:t>
            </a:r>
            <a:endParaRPr lang="da-DK">
              <a:solidFill>
                <a:schemeClr val="accent2"/>
              </a:solidFill>
              <a:ea typeface="Open Sans"/>
              <a:cs typeface="Open Sans"/>
            </a:endParaRP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highlight>
                  <a:srgbClr val="000000"/>
                </a:highlight>
              </a:rPr>
              <a:t>.</a:t>
            </a:r>
            <a:r>
              <a:rPr lang="da-DK" b="1">
                <a:solidFill>
                  <a:schemeClr val="bg1"/>
                </a:solidFill>
                <a:highlight>
                  <a:srgbClr val="000000"/>
                </a:highlight>
              </a:rPr>
              <a:t>Tidlig indsats </a:t>
            </a:r>
            <a:r>
              <a:rPr lang="da-DK">
                <a:solidFill>
                  <a:schemeClr val="accent2"/>
                </a:solidFill>
              </a:rPr>
              <a:t> er vigtig. Jo længere tid problemet står på, desto sværere bliver det at vende tilbage til skolen, og der er risiko for at andre problemer opstår.</a:t>
            </a:r>
            <a:endParaRPr lang="da-DK" err="1">
              <a:solidFill>
                <a:schemeClr val="accent2"/>
              </a:solidFill>
            </a:endParaRPr>
          </a:p>
        </p:txBody>
      </p:sp>
    </p:spTree>
    <p:extLst>
      <p:ext uri="{BB962C8B-B14F-4D97-AF65-F5344CB8AC3E}">
        <p14:creationId xmlns:p14="http://schemas.microsoft.com/office/powerpoint/2010/main" val="564431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987B8E-0F24-58F7-201D-9A59D07438D8}"/>
              </a:ext>
            </a:extLst>
          </p:cNvPr>
          <p:cNvSpPr/>
          <p:nvPr/>
        </p:nvSpPr>
        <p:spPr>
          <a:xfrm>
            <a:off x="8380075" y="0"/>
            <a:ext cx="38119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8" name="Pladsholder til tekst 7">
            <a:extLst>
              <a:ext uri="{FF2B5EF4-FFF2-40B4-BE49-F238E27FC236}">
                <a16:creationId xmlns:a16="http://schemas.microsoft.com/office/drawing/2014/main" id="{89C5ECBA-A389-4A30-AC5F-EEE36EC34D9F}"/>
              </a:ext>
            </a:extLst>
          </p:cNvPr>
          <p:cNvSpPr>
            <a:spLocks noGrp="1"/>
          </p:cNvSpPr>
          <p:nvPr>
            <p:ph type="body" sz="quarter" idx="17"/>
          </p:nvPr>
        </p:nvSpPr>
        <p:spPr>
          <a:xfrm>
            <a:off x="3652518" y="631726"/>
            <a:ext cx="757435" cy="757435"/>
          </a:xfrm>
        </p:spPr>
        <p:txBody>
          <a:bodyPr/>
          <a:lstStyle/>
          <a:p>
            <a:endParaRPr lang="da-DK"/>
          </a:p>
        </p:txBody>
      </p:sp>
      <p:sp>
        <p:nvSpPr>
          <p:cNvPr id="6" name="Pladsholder til tekst 5">
            <a:extLst>
              <a:ext uri="{FF2B5EF4-FFF2-40B4-BE49-F238E27FC236}">
                <a16:creationId xmlns:a16="http://schemas.microsoft.com/office/drawing/2014/main" id="{6191A4E5-58F4-8D91-95A0-B946F62F2625}"/>
              </a:ext>
            </a:extLst>
          </p:cNvPr>
          <p:cNvSpPr>
            <a:spLocks noGrp="1"/>
          </p:cNvSpPr>
          <p:nvPr>
            <p:ph type="body" sz="quarter" idx="14"/>
          </p:nvPr>
        </p:nvSpPr>
        <p:spPr>
          <a:xfrm>
            <a:off x="332213" y="1634543"/>
            <a:ext cx="7538572" cy="4500562"/>
          </a:xfrm>
        </p:spPr>
        <p:txBody>
          <a:bodyPr vert="horz" lIns="0" tIns="0" rIns="0" bIns="0" rtlCol="0" anchor="t">
            <a:noAutofit/>
          </a:bodyPr>
          <a:lstStyle/>
          <a:p>
            <a:r>
              <a:rPr lang="da-DK" sz="1800">
                <a:latin typeface="+mn-lt"/>
                <a:ea typeface="Roboto Slab"/>
              </a:rPr>
              <a:t>Amira 16 år:</a:t>
            </a:r>
            <a:endParaRPr lang="da-DK">
              <a:latin typeface="+mn-lt"/>
            </a:endParaRPr>
          </a:p>
          <a:p>
            <a:r>
              <a:rPr lang="da-DK" sz="2800">
                <a:ea typeface="Roboto Slab"/>
              </a:rPr>
              <a:t>Altså jeg føler lærere og elever bruger den nemmeste undskyldning for, at man ikke er i skole, nemlig "pjæk". Det er ord, der bliver brug forkert, fordi selv hvis det er pjæk, så er der vel en grund til, hvorfor en elev hellere til være hjemme. Der er altid noget bag det, og det er ikke gået op for folk endnu.</a:t>
            </a:r>
          </a:p>
        </p:txBody>
      </p:sp>
      <p:sp>
        <p:nvSpPr>
          <p:cNvPr id="11" name="Pladsholder til indhold 2">
            <a:extLst>
              <a:ext uri="{FF2B5EF4-FFF2-40B4-BE49-F238E27FC236}">
                <a16:creationId xmlns:a16="http://schemas.microsoft.com/office/drawing/2014/main" id="{F1AEB8CD-8595-F4C2-9D72-85AEE8D7EDD9}"/>
              </a:ext>
            </a:extLst>
          </p:cNvPr>
          <p:cNvSpPr txBox="1">
            <a:spLocks/>
          </p:cNvSpPr>
          <p:nvPr/>
        </p:nvSpPr>
        <p:spPr>
          <a:xfrm>
            <a:off x="8744063" y="1149875"/>
            <a:ext cx="3027392" cy="5318210"/>
          </a:xfrm>
          <a:prstGeom prst="rect">
            <a:avLst/>
          </a:prstGeom>
        </p:spPr>
        <p:txBody>
          <a:bodyPr vert="horz" lIns="91440" tIns="45720" rIns="91440" bIns="45720" rtlCol="0" anchor="t">
            <a:norm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solidFill>
                  <a:schemeClr val="bg1"/>
                </a:solidFill>
                <a:highlight>
                  <a:srgbClr val="000000"/>
                </a:highlight>
                <a:latin typeface="Open Sans"/>
                <a:ea typeface="Open Sans"/>
                <a:cs typeface="Open Sans"/>
              </a:rPr>
              <a:t>GODT RÅD</a:t>
            </a:r>
          </a:p>
          <a:p>
            <a:pPr marL="0" indent="0">
              <a:buNone/>
            </a:pPr>
            <a:r>
              <a:rPr lang="da-DK">
                <a:ea typeface="Open Sans"/>
                <a:cs typeface="Open Sans"/>
              </a:rPr>
              <a:t>Forhold dig nysgerrig og åben, hvis du oplever at dit barn ikke vil i skole eller ofte har fx mavepine på skolemorgener</a:t>
            </a:r>
          </a:p>
          <a:p>
            <a:pPr marL="0" indent="0">
              <a:buNone/>
            </a:pPr>
            <a:r>
              <a:rPr lang="da-DK">
                <a:ea typeface="Open Sans"/>
                <a:cs typeface="Open Sans"/>
              </a:rPr>
              <a:t>På Børns Vilkårs hjemmeside ligger redskaber til at tage snakken med barnet om skolefravær.</a:t>
            </a:r>
          </a:p>
          <a:p>
            <a:pPr marL="0" indent="0">
              <a:buNone/>
            </a:pPr>
            <a:r>
              <a:rPr lang="da-DK">
                <a:ea typeface="Open Sans"/>
                <a:cs typeface="Open Sans"/>
              </a:rPr>
              <a:t>Her finder du også mere viden om skolefravær og podcast, hvor andre forældre fortæller om oplevelser med skolefravær.</a:t>
            </a:r>
            <a:endParaRPr lang="da-DK"/>
          </a:p>
        </p:txBody>
      </p:sp>
      <p:sp>
        <p:nvSpPr>
          <p:cNvPr id="2" name="TextBox 6">
            <a:extLst>
              <a:ext uri="{FF2B5EF4-FFF2-40B4-BE49-F238E27FC236}">
                <a16:creationId xmlns:a16="http://schemas.microsoft.com/office/drawing/2014/main" id="{F7B41B60-11DA-4C29-5CDD-5B9642DCEA47}"/>
              </a:ext>
            </a:extLst>
          </p:cNvPr>
          <p:cNvSpPr txBox="1"/>
          <p:nvPr/>
        </p:nvSpPr>
        <p:spPr>
          <a:xfrm>
            <a:off x="442913" y="6522853"/>
            <a:ext cx="2782887" cy="107722"/>
          </a:xfrm>
          <a:prstGeom prst="rect">
            <a:avLst/>
          </a:prstGeom>
          <a:noFill/>
        </p:spPr>
        <p:txBody>
          <a:bodyPr wrap="square" lIns="0" tIns="0" rIns="0" bIns="0" rtlCol="0" anchor="ctr" anchorCtr="0">
            <a:spAutoFit/>
          </a:bodyPr>
          <a:lstStyle/>
          <a:p>
            <a:r>
              <a:rPr lang="en-US" sz="700" baseline="0">
                <a:solidFill>
                  <a:schemeClr val="bg1"/>
                </a:solidFill>
              </a:rPr>
              <a:t>Citat fra Børns Vilkårs undersøgelse “Skolens tomme stole” (2022)</a:t>
            </a:r>
            <a:endParaRPr lang="en-GB" sz="700" baseline="0">
              <a:solidFill>
                <a:schemeClr val="bg1"/>
              </a:solidFill>
            </a:endParaRPr>
          </a:p>
        </p:txBody>
      </p:sp>
    </p:spTree>
    <p:extLst>
      <p:ext uri="{BB962C8B-B14F-4D97-AF65-F5344CB8AC3E}">
        <p14:creationId xmlns:p14="http://schemas.microsoft.com/office/powerpoint/2010/main" val="125812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6AC6-C9C7-4D06-82F0-F567D8FE4A32}"/>
              </a:ext>
            </a:extLst>
          </p:cNvPr>
          <p:cNvSpPr>
            <a:spLocks noGrp="1"/>
          </p:cNvSpPr>
          <p:nvPr>
            <p:ph type="title"/>
          </p:nvPr>
        </p:nvSpPr>
        <p:spPr/>
        <p:txBody>
          <a:bodyPr>
            <a:normAutofit/>
          </a:bodyPr>
          <a:lstStyle/>
          <a:p>
            <a:r>
              <a:rPr lang="da-DK">
                <a:cs typeface="Calibri Light"/>
              </a:rPr>
              <a:t>Skolefravær udvikler sig gradvist</a:t>
            </a:r>
          </a:p>
        </p:txBody>
      </p:sp>
      <p:sp>
        <p:nvSpPr>
          <p:cNvPr id="4" name="Pladsholder til slidenummer 3">
            <a:extLst>
              <a:ext uri="{FF2B5EF4-FFF2-40B4-BE49-F238E27FC236}">
                <a16:creationId xmlns:a16="http://schemas.microsoft.com/office/drawing/2014/main" id="{572629ED-9E68-4941-B38E-92ADA27000E4}"/>
              </a:ext>
            </a:extLst>
          </p:cNvPr>
          <p:cNvSpPr>
            <a:spLocks noGrp="1"/>
          </p:cNvSpPr>
          <p:nvPr>
            <p:ph type="sldNum" sz="quarter" idx="12"/>
          </p:nvPr>
        </p:nvSpPr>
        <p:spPr/>
        <p:txBody>
          <a:bodyPr/>
          <a:lstStyle/>
          <a:p>
            <a:r>
              <a:rPr lang="da-DK"/>
              <a:t>Side </a:t>
            </a:r>
            <a:fld id="{730605FF-F867-A740-A5DE-C65B9C40772E}" type="slidenum">
              <a:rPr lang="da-DK" smtClean="0"/>
              <a:pPr/>
              <a:t>8</a:t>
            </a:fld>
            <a:endParaRPr lang="da-DK"/>
          </a:p>
        </p:txBody>
      </p:sp>
      <p:sp>
        <p:nvSpPr>
          <p:cNvPr id="15" name="Tekstfelt 14">
            <a:extLst>
              <a:ext uri="{FF2B5EF4-FFF2-40B4-BE49-F238E27FC236}">
                <a16:creationId xmlns:a16="http://schemas.microsoft.com/office/drawing/2014/main" id="{0D8EDA29-CBC5-13E7-5FCB-AE6E03B2DABC}"/>
              </a:ext>
            </a:extLst>
          </p:cNvPr>
          <p:cNvSpPr txBox="1"/>
          <p:nvPr/>
        </p:nvSpPr>
        <p:spPr>
          <a:xfrm>
            <a:off x="148906"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giver udtryk for, at det ikke vil i skole/spørger om det kan blive hjemme </a:t>
            </a:r>
            <a:endParaRPr lang="da-DK" sz="1100" err="1">
              <a:solidFill>
                <a:schemeClr val="accent2"/>
              </a:solidFill>
            </a:endParaRPr>
          </a:p>
        </p:txBody>
      </p:sp>
      <p:sp>
        <p:nvSpPr>
          <p:cNvPr id="16" name="Tekstfelt 15">
            <a:extLst>
              <a:ext uri="{FF2B5EF4-FFF2-40B4-BE49-F238E27FC236}">
                <a16:creationId xmlns:a16="http://schemas.microsoft.com/office/drawing/2014/main" id="{8355BBCA-D6E3-F59A-41C8-9E9AC6517902}"/>
              </a:ext>
            </a:extLst>
          </p:cNvPr>
          <p:cNvSpPr txBox="1"/>
          <p:nvPr/>
        </p:nvSpPr>
        <p:spPr>
          <a:xfrm>
            <a:off x="1874004"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Det er vanskeligt at få barnet af sted i skole om morgenen</a:t>
            </a:r>
            <a:endParaRPr lang="da-DK" sz="1100" err="1">
              <a:solidFill>
                <a:schemeClr val="accent2"/>
              </a:solidFill>
            </a:endParaRPr>
          </a:p>
        </p:txBody>
      </p:sp>
      <p:sp>
        <p:nvSpPr>
          <p:cNvPr id="17" name="Tekstfelt 16">
            <a:extLst>
              <a:ext uri="{FF2B5EF4-FFF2-40B4-BE49-F238E27FC236}">
                <a16:creationId xmlns:a16="http://schemas.microsoft.com/office/drawing/2014/main" id="{CF497174-B725-53BF-3B09-9FF05CAE5790}"/>
              </a:ext>
            </a:extLst>
          </p:cNvPr>
          <p:cNvSpPr txBox="1"/>
          <p:nvPr/>
        </p:nvSpPr>
        <p:spPr>
          <a:xfrm>
            <a:off x="3599102"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forsøger at undgå at komme af sted, trækker f.eks. Tiden, kommer for sent. Lykkes fortsat med at komme i skole</a:t>
            </a:r>
            <a:endParaRPr lang="da-DK" sz="1100" err="1">
              <a:solidFill>
                <a:schemeClr val="accent2"/>
              </a:solidFill>
            </a:endParaRPr>
          </a:p>
        </p:txBody>
      </p:sp>
      <p:sp>
        <p:nvSpPr>
          <p:cNvPr id="18" name="Tekstfelt 17">
            <a:extLst>
              <a:ext uri="{FF2B5EF4-FFF2-40B4-BE49-F238E27FC236}">
                <a16:creationId xmlns:a16="http://schemas.microsoft.com/office/drawing/2014/main" id="{1427D8D9-AECD-04CF-D90E-A17DCF94DFF5}"/>
              </a:ext>
            </a:extLst>
          </p:cNvPr>
          <p:cNvSpPr txBox="1"/>
          <p:nvPr/>
        </p:nvSpPr>
        <p:spPr>
          <a:xfrm>
            <a:off x="5324200"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Periodisk fravær f.eks. I enkelte timer, går hjem fra skole før skoledagen er slut</a:t>
            </a:r>
            <a:endParaRPr lang="da-DK" sz="1100" err="1">
              <a:solidFill>
                <a:schemeClr val="accent2"/>
              </a:solidFill>
            </a:endParaRPr>
          </a:p>
        </p:txBody>
      </p:sp>
      <p:sp>
        <p:nvSpPr>
          <p:cNvPr id="19" name="Tekstfelt 18">
            <a:extLst>
              <a:ext uri="{FF2B5EF4-FFF2-40B4-BE49-F238E27FC236}">
                <a16:creationId xmlns:a16="http://schemas.microsoft.com/office/drawing/2014/main" id="{F67FAC90-0173-6F59-E6F2-D8E08C9F1951}"/>
              </a:ext>
            </a:extLst>
          </p:cNvPr>
          <p:cNvSpPr txBox="1"/>
          <p:nvPr/>
        </p:nvSpPr>
        <p:spPr>
          <a:xfrm>
            <a:off x="7049298"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Fravær fra undervisningen kombineret med skolegang</a:t>
            </a:r>
            <a:endParaRPr lang="da-DK" sz="1100" err="1">
              <a:solidFill>
                <a:schemeClr val="accent2"/>
              </a:solidFill>
            </a:endParaRPr>
          </a:p>
        </p:txBody>
      </p:sp>
      <p:sp>
        <p:nvSpPr>
          <p:cNvPr id="20" name="Tekstfelt 19">
            <a:extLst>
              <a:ext uri="{FF2B5EF4-FFF2-40B4-BE49-F238E27FC236}">
                <a16:creationId xmlns:a16="http://schemas.microsoft.com/office/drawing/2014/main" id="{65DC654D-E0E4-61A6-50FC-E0E812DF9C97}"/>
              </a:ext>
            </a:extLst>
          </p:cNvPr>
          <p:cNvSpPr txBox="1"/>
          <p:nvPr/>
        </p:nvSpPr>
        <p:spPr>
          <a:xfrm>
            <a:off x="8774396" y="3750260"/>
            <a:ext cx="1404000" cy="1255776"/>
          </a:xfrm>
          <a:prstGeom prst="rect">
            <a:avLst/>
          </a:prstGeom>
          <a:noFill/>
        </p:spPr>
        <p:txBody>
          <a:bodyPr wrap="square" lIns="0" tIns="0" rIns="0" bIns="0" rtlCol="0" anchor="t">
            <a:noAutofit/>
          </a:bodyPr>
          <a:lstStyle/>
          <a:p>
            <a:pPr algn="l">
              <a:lnSpc>
                <a:spcPct val="110000"/>
              </a:lnSpc>
              <a:spcBef>
                <a:spcPts val="1200"/>
              </a:spcBef>
              <a:buSzPct val="80000"/>
            </a:pPr>
            <a:r>
              <a:rPr lang="da-DK" sz="1100">
                <a:solidFill>
                  <a:schemeClr val="accent2"/>
                </a:solidFill>
              </a:rPr>
              <a:t>Fuld fraværende fra skolen i bestemte perioder af skoleåret, f.eks. Efter ferier.</a:t>
            </a:r>
            <a:endParaRPr lang="da-DK" sz="1100" err="1">
              <a:solidFill>
                <a:schemeClr val="accent2"/>
              </a:solidFill>
            </a:endParaRPr>
          </a:p>
        </p:txBody>
      </p:sp>
      <p:sp>
        <p:nvSpPr>
          <p:cNvPr id="21" name="Tekstfelt 20">
            <a:extLst>
              <a:ext uri="{FF2B5EF4-FFF2-40B4-BE49-F238E27FC236}">
                <a16:creationId xmlns:a16="http://schemas.microsoft.com/office/drawing/2014/main" id="{B5AA4B66-9B3B-30FB-028B-C6FFFFC8F92E}"/>
              </a:ext>
            </a:extLst>
          </p:cNvPr>
          <p:cNvSpPr txBox="1"/>
          <p:nvPr/>
        </p:nvSpPr>
        <p:spPr>
          <a:xfrm>
            <a:off x="10499495"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Fuldt fraværende fra skolen i en lang periode</a:t>
            </a:r>
            <a:endParaRPr lang="da-DK" sz="1100" err="1">
              <a:solidFill>
                <a:schemeClr val="accent2"/>
              </a:solidFill>
            </a:endParaRPr>
          </a:p>
        </p:txBody>
      </p:sp>
      <p:sp>
        <p:nvSpPr>
          <p:cNvPr id="22" name="Tekstfelt 21">
            <a:extLst>
              <a:ext uri="{FF2B5EF4-FFF2-40B4-BE49-F238E27FC236}">
                <a16:creationId xmlns:a16="http://schemas.microsoft.com/office/drawing/2014/main" id="{FE8E7997-119B-C9C6-9DDC-250D88127991}"/>
              </a:ext>
            </a:extLst>
          </p:cNvPr>
          <p:cNvSpPr txBox="1"/>
          <p:nvPr/>
        </p:nvSpPr>
        <p:spPr>
          <a:xfrm>
            <a:off x="1568535"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Begyndende skolefravær</a:t>
            </a:r>
            <a:endParaRPr lang="da-DK" sz="2400" b="1" err="1">
              <a:solidFill>
                <a:schemeClr val="accent2"/>
              </a:solidFill>
              <a:latin typeface="+mj-lt"/>
            </a:endParaRPr>
          </a:p>
        </p:txBody>
      </p:sp>
      <p:sp>
        <p:nvSpPr>
          <p:cNvPr id="23" name="Tekstfelt 22">
            <a:extLst>
              <a:ext uri="{FF2B5EF4-FFF2-40B4-BE49-F238E27FC236}">
                <a16:creationId xmlns:a16="http://schemas.microsoft.com/office/drawing/2014/main" id="{ACBB40BE-0386-D161-3B73-ABB578796106}"/>
              </a:ext>
            </a:extLst>
          </p:cNvPr>
          <p:cNvSpPr txBox="1"/>
          <p:nvPr/>
        </p:nvSpPr>
        <p:spPr>
          <a:xfrm>
            <a:off x="5306110"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Delvist skolefravær</a:t>
            </a:r>
            <a:endParaRPr lang="da-DK" sz="2400" b="1" err="1">
              <a:solidFill>
                <a:schemeClr val="accent2"/>
              </a:solidFill>
              <a:latin typeface="+mj-lt"/>
            </a:endParaRPr>
          </a:p>
        </p:txBody>
      </p:sp>
      <p:sp>
        <p:nvSpPr>
          <p:cNvPr id="24" name="Tekstfelt 23">
            <a:extLst>
              <a:ext uri="{FF2B5EF4-FFF2-40B4-BE49-F238E27FC236}">
                <a16:creationId xmlns:a16="http://schemas.microsoft.com/office/drawing/2014/main" id="{264DC133-201D-4BCA-4A17-1232E8CA682E}"/>
              </a:ext>
            </a:extLst>
          </p:cNvPr>
          <p:cNvSpPr txBox="1"/>
          <p:nvPr/>
        </p:nvSpPr>
        <p:spPr>
          <a:xfrm>
            <a:off x="8777463"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Omfattende skolefravær</a:t>
            </a:r>
            <a:endParaRPr lang="da-DK" sz="2400" b="1" err="1">
              <a:solidFill>
                <a:schemeClr val="accent2"/>
              </a:solidFill>
              <a:latin typeface="+mj-lt"/>
            </a:endParaRPr>
          </a:p>
        </p:txBody>
      </p:sp>
      <p:cxnSp>
        <p:nvCxnSpPr>
          <p:cNvPr id="26" name="Lige forbindelse 25">
            <a:extLst>
              <a:ext uri="{FF2B5EF4-FFF2-40B4-BE49-F238E27FC236}">
                <a16:creationId xmlns:a16="http://schemas.microsoft.com/office/drawing/2014/main" id="{F20F3718-26CF-92CE-9D94-07FF0AEA559E}"/>
              </a:ext>
            </a:extLst>
          </p:cNvPr>
          <p:cNvCxnSpPr>
            <a:cxnSpLocks/>
          </p:cNvCxnSpPr>
          <p:nvPr/>
        </p:nvCxnSpPr>
        <p:spPr>
          <a:xfrm>
            <a:off x="5107514" y="2036498"/>
            <a:ext cx="0" cy="306000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9054E1CF-B81F-7BFD-BE69-4E21DDEDB489}"/>
              </a:ext>
            </a:extLst>
          </p:cNvPr>
          <p:cNvSpPr txBox="1"/>
          <p:nvPr/>
        </p:nvSpPr>
        <p:spPr>
          <a:xfrm>
            <a:off x="108930" y="5498504"/>
            <a:ext cx="4219366" cy="392698"/>
          </a:xfrm>
          <a:prstGeom prst="rect">
            <a:avLst/>
          </a:prstGeom>
          <a:noFill/>
        </p:spPr>
        <p:txBody>
          <a:bodyPr wrap="square" lIns="0" tIns="0" rIns="0" bIns="0" rtlCol="0">
            <a:noAutofit/>
          </a:bodyPr>
          <a:lstStyle/>
          <a:p>
            <a:pPr algn="ctr">
              <a:lnSpc>
                <a:spcPct val="110000"/>
              </a:lnSpc>
              <a:spcBef>
                <a:spcPts val="1200"/>
              </a:spcBef>
              <a:buSzPct val="80000"/>
            </a:pPr>
            <a:r>
              <a:rPr lang="da-DK" sz="2000" b="1">
                <a:solidFill>
                  <a:schemeClr val="bg1"/>
                </a:solidFill>
                <a:highlight>
                  <a:srgbClr val="000000"/>
                </a:highlight>
                <a:latin typeface="+mj-lt"/>
              </a:rPr>
              <a:t>Tegn, der ofte viser sig derhjemme</a:t>
            </a:r>
            <a:endParaRPr lang="da-DK" sz="2000" b="1" err="1">
              <a:solidFill>
                <a:srgbClr val="FF0000"/>
              </a:solidFill>
              <a:latin typeface="+mj-lt"/>
            </a:endParaRPr>
          </a:p>
        </p:txBody>
      </p:sp>
      <p:sp>
        <p:nvSpPr>
          <p:cNvPr id="30" name="Tekstfelt 29">
            <a:extLst>
              <a:ext uri="{FF2B5EF4-FFF2-40B4-BE49-F238E27FC236}">
                <a16:creationId xmlns:a16="http://schemas.microsoft.com/office/drawing/2014/main" id="{CD9E032A-95BE-0DFE-ACBC-D294D87CC70D}"/>
              </a:ext>
            </a:extLst>
          </p:cNvPr>
          <p:cNvSpPr txBox="1"/>
          <p:nvPr/>
        </p:nvSpPr>
        <p:spPr>
          <a:xfrm>
            <a:off x="6042519" y="1267135"/>
            <a:ext cx="3708000" cy="392698"/>
          </a:xfrm>
          <a:prstGeom prst="rect">
            <a:avLst/>
          </a:prstGeom>
          <a:noFill/>
        </p:spPr>
        <p:txBody>
          <a:bodyPr wrap="square" lIns="0" tIns="0" rIns="0" bIns="0" rtlCol="0">
            <a:noAutofit/>
          </a:bodyPr>
          <a:lstStyle/>
          <a:p>
            <a:pPr algn="l">
              <a:lnSpc>
                <a:spcPct val="110000"/>
              </a:lnSpc>
              <a:spcBef>
                <a:spcPts val="1200"/>
              </a:spcBef>
              <a:buSzPct val="80000"/>
            </a:pPr>
            <a:r>
              <a:rPr lang="da-DK" sz="2000" b="1">
                <a:solidFill>
                  <a:schemeClr val="bg1"/>
                </a:solidFill>
                <a:highlight>
                  <a:srgbClr val="000000"/>
                </a:highlight>
                <a:latin typeface="+mj-lt"/>
              </a:rPr>
              <a:t>Tegn der viser sig i skolen</a:t>
            </a:r>
            <a:endParaRPr lang="da-DK" sz="2000" b="1" err="1">
              <a:solidFill>
                <a:schemeClr val="bg1"/>
              </a:solidFill>
              <a:highlight>
                <a:srgbClr val="000000"/>
              </a:highlight>
              <a:latin typeface="+mj-lt"/>
            </a:endParaRPr>
          </a:p>
        </p:txBody>
      </p:sp>
      <p:cxnSp>
        <p:nvCxnSpPr>
          <p:cNvPr id="9" name="Forbindelse: buet 8">
            <a:extLst>
              <a:ext uri="{FF2B5EF4-FFF2-40B4-BE49-F238E27FC236}">
                <a16:creationId xmlns:a16="http://schemas.microsoft.com/office/drawing/2014/main" id="{D8530EE0-48BB-3603-90F0-C377AEAFF05F}"/>
              </a:ext>
            </a:extLst>
          </p:cNvPr>
          <p:cNvCxnSpPr>
            <a:cxnSpLocks/>
          </p:cNvCxnSpPr>
          <p:nvPr/>
        </p:nvCxnSpPr>
        <p:spPr>
          <a:xfrm rot="5400000" flipH="1" flipV="1">
            <a:off x="5131255" y="1463057"/>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7" name="Forbindelse: buet 26">
            <a:extLst>
              <a:ext uri="{FF2B5EF4-FFF2-40B4-BE49-F238E27FC236}">
                <a16:creationId xmlns:a16="http://schemas.microsoft.com/office/drawing/2014/main" id="{9AB10E6C-3AEB-1960-BCA5-929E77E9EB05}"/>
              </a:ext>
            </a:extLst>
          </p:cNvPr>
          <p:cNvCxnSpPr>
            <a:cxnSpLocks/>
          </p:cNvCxnSpPr>
          <p:nvPr/>
        </p:nvCxnSpPr>
        <p:spPr>
          <a:xfrm flipV="1">
            <a:off x="4628880" y="5162612"/>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8" name="Ligebenet trekant 27">
            <a:extLst>
              <a:ext uri="{FF2B5EF4-FFF2-40B4-BE49-F238E27FC236}">
                <a16:creationId xmlns:a16="http://schemas.microsoft.com/office/drawing/2014/main" id="{0C029779-1D51-845E-78F6-793FC6223811}"/>
              </a:ext>
            </a:extLst>
          </p:cNvPr>
          <p:cNvSpPr/>
          <p:nvPr/>
        </p:nvSpPr>
        <p:spPr>
          <a:xfrm rot="15907721">
            <a:off x="4431989" y="5555261"/>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1" name="Ligebenet trekant 27">
            <a:extLst>
              <a:ext uri="{FF2B5EF4-FFF2-40B4-BE49-F238E27FC236}">
                <a16:creationId xmlns:a16="http://schemas.microsoft.com/office/drawing/2014/main" id="{6850173D-AD9E-03A8-A684-D37F91E043CA}"/>
              </a:ext>
            </a:extLst>
          </p:cNvPr>
          <p:cNvSpPr/>
          <p:nvPr/>
        </p:nvSpPr>
        <p:spPr>
          <a:xfrm rot="15784112" flipV="1">
            <a:off x="5651552" y="1320357"/>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7" name="Pladsholder til indhold 7" descr="Et billede, der indeholder tekst&#10;&#10;Automatisk genereret beskrivelse">
            <a:extLst>
              <a:ext uri="{FF2B5EF4-FFF2-40B4-BE49-F238E27FC236}">
                <a16:creationId xmlns:a16="http://schemas.microsoft.com/office/drawing/2014/main" id="{AA63FE49-FAA3-A771-0259-F929D24119F4}"/>
              </a:ext>
            </a:extLst>
          </p:cNvPr>
          <p:cNvPicPr>
            <a:picLocks noChangeAspect="1"/>
          </p:cNvPicPr>
          <p:nvPr/>
        </p:nvPicPr>
        <p:blipFill rotWithShape="1">
          <a:blip r:embed="rId3"/>
          <a:srcRect t="16848" b="57044"/>
          <a:stretch/>
        </p:blipFill>
        <p:spPr>
          <a:xfrm>
            <a:off x="0" y="3072003"/>
            <a:ext cx="12344400" cy="677481"/>
          </a:xfrm>
          <a:prstGeom prst="flowChartOffpageConnector">
            <a:avLst/>
          </a:prstGeom>
        </p:spPr>
      </p:pic>
    </p:spTree>
    <p:extLst>
      <p:ext uri="{BB962C8B-B14F-4D97-AF65-F5344CB8AC3E}">
        <p14:creationId xmlns:p14="http://schemas.microsoft.com/office/powerpoint/2010/main" val="114738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9" grpId="0"/>
      <p:bldP spid="30" grpId="0"/>
      <p:bldP spid="28"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F8A39E82-5CB1-F0B2-C761-70B35644C805}"/>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normAutofit fontScale="90000"/>
          </a:bodyPr>
          <a:lstStyle/>
          <a:p>
            <a:r>
              <a:rPr lang="da-DK" b="1">
                <a:latin typeface="Calibri"/>
                <a:ea typeface="Times New Roman" panose="02020603050405020304" pitchFamily="18" charset="0"/>
                <a:cs typeface="Times New Roman"/>
              </a:rPr>
              <a:t>Skole-hjem-samarbejdet er </a:t>
            </a:r>
            <a:r>
              <a:rPr lang="da-DK" b="1">
                <a:solidFill>
                  <a:schemeClr val="bg1"/>
                </a:solidFill>
                <a:highlight>
                  <a:srgbClr val="000000"/>
                </a:highlight>
                <a:latin typeface="Calibri"/>
                <a:ea typeface="Times New Roman" panose="02020603050405020304" pitchFamily="18" charset="0"/>
                <a:cs typeface="Times New Roman"/>
              </a:rPr>
              <a:t>vigtigt</a:t>
            </a:r>
            <a:r>
              <a:rPr lang="da-DK" b="1">
                <a:latin typeface="Calibri"/>
                <a:ea typeface="Times New Roman" panose="02020603050405020304" pitchFamily="18" charset="0"/>
                <a:cs typeface="Times New Roman"/>
              </a:rPr>
              <a:t> for forebyggelse og håndtering af skolefravær</a:t>
            </a:r>
            <a:br>
              <a:rPr lang="en-US" sz="2800" b="1">
                <a:latin typeface="Calibri"/>
                <a:ea typeface="Times New Roman" panose="02020603050405020304" pitchFamily="18" charset="0"/>
                <a:cs typeface="Times New Roman"/>
              </a:rPr>
            </a:br>
            <a:endParaRPr lang="en-US" b="1" strike="sngStrike">
              <a:highlight>
                <a:srgbClr val="FFFF00"/>
              </a:highlight>
            </a:endParaRP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9</a:t>
            </a:fld>
            <a:endParaRPr lang="da-DK"/>
          </a:p>
        </p:txBody>
      </p:sp>
      <p:pic>
        <p:nvPicPr>
          <p:cNvPr id="13" name="Billede 12" descr="Et billede, der indeholder tekst&#10;&#10;Automatisk genereret beskrivelse">
            <a:extLst>
              <a:ext uri="{FF2B5EF4-FFF2-40B4-BE49-F238E27FC236}">
                <a16:creationId xmlns:a16="http://schemas.microsoft.com/office/drawing/2014/main" id="{1FA91B4A-1F21-1D0A-6D72-95B0940DB08B}"/>
              </a:ext>
            </a:extLst>
          </p:cNvPr>
          <p:cNvPicPr>
            <a:picLocks noChangeAspect="1"/>
          </p:cNvPicPr>
          <p:nvPr/>
        </p:nvPicPr>
        <p:blipFill rotWithShape="1">
          <a:blip r:embed="rId3">
            <a:extLst>
              <a:ext uri="{28A0092B-C50C-407E-A947-70E740481C1C}">
                <a14:useLocalDpi xmlns:a14="http://schemas.microsoft.com/office/drawing/2010/main" val="0"/>
              </a:ext>
            </a:extLst>
          </a:blip>
          <a:srcRect l="22595" r="22057"/>
          <a:stretch/>
        </p:blipFill>
        <p:spPr>
          <a:xfrm>
            <a:off x="8228952" y="1351083"/>
            <a:ext cx="4089200" cy="4155834"/>
          </a:xfrm>
          <a:prstGeom prst="rect">
            <a:avLst/>
          </a:prstGeom>
        </p:spPr>
      </p:pic>
      <p:sp>
        <p:nvSpPr>
          <p:cNvPr id="12" name="Tekstfelt 11">
            <a:extLst>
              <a:ext uri="{FF2B5EF4-FFF2-40B4-BE49-F238E27FC236}">
                <a16:creationId xmlns:a16="http://schemas.microsoft.com/office/drawing/2014/main" id="{8E449DFB-F142-E3E3-583A-0E975FC46D14}"/>
              </a:ext>
            </a:extLst>
          </p:cNvPr>
          <p:cNvSpPr txBox="1"/>
          <p:nvPr/>
        </p:nvSpPr>
        <p:spPr>
          <a:xfrm>
            <a:off x="573944" y="1750741"/>
            <a:ext cx="7109246" cy="4870949"/>
          </a:xfrm>
          <a:prstGeom prst="rect">
            <a:avLst/>
          </a:prstGeom>
          <a:noFill/>
        </p:spPr>
        <p:txBody>
          <a:bodyPr wrap="square" lIns="0" tIns="0" rIns="0" bIns="0" rtlCol="0" anchor="t">
            <a:spAutoFit/>
          </a:bodyPr>
          <a:lstStyle/>
          <a:p>
            <a:pPr algn="l">
              <a:lnSpc>
                <a:spcPct val="110000"/>
              </a:lnSpc>
              <a:spcBef>
                <a:spcPts val="1200"/>
              </a:spcBef>
              <a:buSzPct val="80000"/>
            </a:pPr>
            <a:r>
              <a:rPr lang="da-DK">
                <a:solidFill>
                  <a:schemeClr val="accent2"/>
                </a:solidFill>
              </a:rPr>
              <a:t>Børns Vilkårs undersøgelse (2020) viser at…</a:t>
            </a:r>
          </a:p>
          <a:p>
            <a:pPr algn="l">
              <a:lnSpc>
                <a:spcPct val="110000"/>
              </a:lnSpc>
              <a:spcBef>
                <a:spcPts val="1200"/>
              </a:spcBef>
              <a:buSzPct val="80000"/>
            </a:pPr>
            <a:endParaRPr lang="da-DK">
              <a:solidFill>
                <a:schemeClr val="accent2"/>
              </a:solidFill>
            </a:endParaRPr>
          </a:p>
          <a:p>
            <a:pPr marL="143510" indent="-143510" algn="l">
              <a:lnSpc>
                <a:spcPct val="110000"/>
              </a:lnSpc>
              <a:spcBef>
                <a:spcPts val="1200"/>
              </a:spcBef>
              <a:buSzPct val="80000"/>
              <a:buFont typeface="Arial" panose="020B0604020202020204" pitchFamily="34" charset="0"/>
              <a:buChar char="•"/>
            </a:pPr>
            <a:r>
              <a:rPr lang="da-DK">
                <a:solidFill>
                  <a:schemeClr val="accent2"/>
                </a:solidFill>
              </a:rPr>
              <a:t>Eleven fortæller i højere grad om skoleproblemer til  de voksne </a:t>
            </a:r>
            <a:br>
              <a:rPr lang="da-DK" b="1">
                <a:highlight>
                  <a:srgbClr val="000000"/>
                </a:highlight>
              </a:rPr>
            </a:br>
            <a:r>
              <a:rPr lang="da-DK" b="1">
                <a:solidFill>
                  <a:schemeClr val="bg1"/>
                </a:solidFill>
                <a:highlight>
                  <a:srgbClr val="000000"/>
                </a:highlight>
              </a:rPr>
              <a:t> derhjemme </a:t>
            </a:r>
            <a:r>
              <a:rPr lang="da-DK">
                <a:solidFill>
                  <a:schemeClr val="accent2"/>
                </a:solidFill>
              </a:rPr>
              <a:t> (66%) end til de voksne i skolen (16%).</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r>
              <a:rPr lang="da-DK">
                <a:solidFill>
                  <a:schemeClr val="accent2"/>
                </a:solidFill>
              </a:rPr>
              <a:t>Skole og hjem ser barnet i forskellige sammenhænge og kan </a:t>
            </a:r>
            <a:br>
              <a:rPr lang="da-DK"/>
            </a:br>
            <a:r>
              <a:rPr lang="da-DK">
                <a:solidFill>
                  <a:schemeClr val="accent2"/>
                </a:solidFill>
              </a:rPr>
              <a:t>derfor bidrage med </a:t>
            </a:r>
            <a:r>
              <a:rPr lang="da-DK" b="1">
                <a:solidFill>
                  <a:schemeClr val="bg1"/>
                </a:solidFill>
                <a:highlight>
                  <a:srgbClr val="000000"/>
                </a:highlight>
              </a:rPr>
              <a:t> forskellige input til fælles drøftelser </a:t>
            </a:r>
            <a:r>
              <a:rPr lang="da-DK">
                <a:solidFill>
                  <a:schemeClr val="accent2"/>
                </a:solidFill>
              </a:rPr>
              <a:t>.</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nSpc>
                <a:spcPct val="110000"/>
              </a:lnSpc>
              <a:spcBef>
                <a:spcPts val="1200"/>
              </a:spcBef>
              <a:buSzPct val="80000"/>
              <a:buFont typeface="Arial" panose="020B0604020202020204" pitchFamily="34" charset="0"/>
              <a:buChar char="•"/>
            </a:pPr>
            <a:r>
              <a:rPr lang="da-DK">
                <a:solidFill>
                  <a:schemeClr val="accent2"/>
                </a:solidFill>
              </a:rPr>
              <a:t>Et </a:t>
            </a:r>
            <a:r>
              <a:rPr lang="da-DK" b="1">
                <a:solidFill>
                  <a:schemeClr val="bg1"/>
                </a:solidFill>
                <a:highlight>
                  <a:srgbClr val="000000"/>
                </a:highlight>
              </a:rPr>
              <a:t> positivt </a:t>
            </a:r>
            <a:r>
              <a:rPr lang="da-DK">
                <a:solidFill>
                  <a:schemeClr val="accent2"/>
                </a:solidFill>
              </a:rPr>
              <a:t> skole-hjem-samarbejde kan være afgørende for elevernes trivsel og læring.</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err="1">
              <a:solidFill>
                <a:schemeClr val="accent2"/>
              </a:solidFill>
              <a:ea typeface="Open Sans"/>
              <a:cs typeface="Open Sans"/>
            </a:endParaRPr>
          </a:p>
        </p:txBody>
      </p:sp>
    </p:spTree>
    <p:extLst>
      <p:ext uri="{BB962C8B-B14F-4D97-AF65-F5344CB8AC3E}">
        <p14:creationId xmlns:p14="http://schemas.microsoft.com/office/powerpoint/2010/main" val="315243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FB102D54-C825-4A5B-AA03-6649E1EBB0D7}" vid="{E6033B65-4C7A-457F-95B2-FEE0E2E93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4A08277091E5C4385AA853B7F09ECBE" ma:contentTypeVersion="13" ma:contentTypeDescription="Opret et nyt dokument." ma:contentTypeScope="" ma:versionID="0a5b363b9e3ba789b9e93668d0805608">
  <xsd:schema xmlns:xsd="http://www.w3.org/2001/XMLSchema" xmlns:xs="http://www.w3.org/2001/XMLSchema" xmlns:p="http://schemas.microsoft.com/office/2006/metadata/properties" xmlns:ns2="4ecf9de3-b5c2-4cc6-8890-b6303e3a2c88" xmlns:ns3="32f99b6b-e4bb-4614-a6cf-7345ace518e6" targetNamespace="http://schemas.microsoft.com/office/2006/metadata/properties" ma:root="true" ma:fieldsID="7537614b73d8e821b81b209aee73bb6d" ns2:_="" ns3:_="">
    <xsd:import namespace="4ecf9de3-b5c2-4cc6-8890-b6303e3a2c88"/>
    <xsd:import namespace="32f99b6b-e4bb-4614-a6cf-7345ace518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f9de3-b5c2-4cc6-8890-b6303e3a2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f99b6b-e4bb-4614-a6cf-7345ace518e6"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34f2fbb-9c1c-449b-a09d-a57c66153e6a}" ma:internalName="TaxCatchAll" ma:showField="CatchAllData" ma:web="32f99b6b-e4bb-4614-a6cf-7345ace51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cf9de3-b5c2-4cc6-8890-b6303e3a2c88">
      <Terms xmlns="http://schemas.microsoft.com/office/infopath/2007/PartnerControls"/>
    </lcf76f155ced4ddcb4097134ff3c332f>
    <TaxCatchAll xmlns="32f99b6b-e4bb-4614-a6cf-7345ace518e6" xsi:nil="true"/>
  </documentManagement>
</p:properties>
</file>

<file path=customXml/itemProps1.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2.xml><?xml version="1.0" encoding="utf-8"?>
<ds:datastoreItem xmlns:ds="http://schemas.openxmlformats.org/officeDocument/2006/customXml" ds:itemID="{D85F27D1-7258-4906-B856-7DFC6FA37451}"/>
</file>

<file path=customXml/itemProps3.xml><?xml version="1.0" encoding="utf-8"?>
<ds:datastoreItem xmlns:ds="http://schemas.openxmlformats.org/officeDocument/2006/customXml" ds:itemID="{A560D568-16B8-4E10-AAEB-AEB3B1A9FBF2}">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5cb795ba-1596-4a91-9595-1ae70caae0c2"/>
    <ds:schemaRef ds:uri="http://www.w3.org/XML/1998/namespace"/>
    <ds:schemaRef ds:uri="http://purl.org/dc/elements/1.1/"/>
    <ds:schemaRef ds:uri="http://schemas.openxmlformats.org/package/2006/metadata/core-properties"/>
    <ds:schemaRef ds:uri="ccac87b5-93ea-4aa0-adf0-f00fa2bbe73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 2022</Template>
  <TotalTime>2</TotalTime>
  <Words>3973</Words>
  <Application>Microsoft Office PowerPoint</Application>
  <PresentationFormat>Widescreen</PresentationFormat>
  <Paragraphs>269</Paragraphs>
  <Slides>16</Slides>
  <Notes>15</Notes>
  <HiddenSlides>1</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Office-tema</vt:lpstr>
      <vt:lpstr>Introduktion til slides</vt:lpstr>
      <vt:lpstr>Velkommen til forældremøde</vt:lpstr>
      <vt:lpstr>Agenda for mødet</vt:lpstr>
      <vt:lpstr>(Her skal skole-hjem-samarbejdsfilmen være)</vt:lpstr>
      <vt:lpstr>Skolefravær er altid et sammensat problem</vt:lpstr>
      <vt:lpstr>Skolefravær kan være elevens løsning på et problem</vt:lpstr>
      <vt:lpstr>PowerPoint Presentation</vt:lpstr>
      <vt:lpstr>Skolefravær udvikler sig gradvist</vt:lpstr>
      <vt:lpstr>Skole-hjem-samarbejdet er vigtigt for forebyggelse og håndtering af skolefravær </vt:lpstr>
      <vt:lpstr>Klassekammeraters betydning</vt:lpstr>
      <vt:lpstr>PowerPoint Presentation</vt:lpstr>
      <vt:lpstr>Forældrene kan støtte op om elevernes fællesskaber</vt:lpstr>
      <vt:lpstr>Sådan arbejder vores skole med skolefravær</vt:lpstr>
      <vt:lpstr>Sådan arbejder vores skole med skolefravær</vt:lpstr>
      <vt:lpstr>Drøftelse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Kathrine Kjær Trier</dc:creator>
  <cp:lastModifiedBy>Anne Kathrine Kjær Trier</cp:lastModifiedBy>
  <cp:revision>6</cp:revision>
  <dcterms:created xsi:type="dcterms:W3CDTF">2022-08-08T11:24:41Z</dcterms:created>
  <dcterms:modified xsi:type="dcterms:W3CDTF">2023-01-25T11:26:37Z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0x01010094A08277091E5C4385AA853B7F09ECBE</vt:lpwstr>
  </property>
  <property fmtid="{D5CDD505-2E9C-101B-9397-08002B2CF9AE}" pid="3" name="MediaServiceImageTags">
    <vt:lpwstr/>
  </property>
</Properties>
</file>